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2.xml" ContentType="application/vnd.openxmlformats-officedocument.drawingml.diagram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6" r:id="rId16"/>
    <p:sldId id="277" r:id="rId17"/>
    <p:sldId id="278" r:id="rId18"/>
    <p:sldId id="279" r:id="rId19"/>
    <p:sldId id="280" r:id="rId20"/>
    <p:sldId id="281" r:id="rId21"/>
    <p:sldId id="284" r:id="rId22"/>
    <p:sldId id="285" r:id="rId23"/>
    <p:sldId id="286" r:id="rId24"/>
    <p:sldId id="282" r:id="rId25"/>
    <p:sldId id="287" r:id="rId26"/>
    <p:sldId id="288" r:id="rId27"/>
    <p:sldId id="272" r:id="rId28"/>
    <p:sldId id="273" r:id="rId29"/>
    <p:sldId id="274" r:id="rId30"/>
    <p:sldId id="275" r:id="rId31"/>
  </p:sldIdLst>
  <p:sldSz cx="9144000" cy="5143500" type="screen16x9"/>
  <p:notesSz cx="6858000" cy="9144000"/>
  <p:embeddedFontLst>
    <p:embeddedFont>
      <p:font typeface="Berlin Sans FB Demi" pitchFamily="34" charset="0"/>
      <p:bold r:id="rId33"/>
    </p:embeddedFont>
    <p:embeddedFont>
      <p:font typeface="Montserrat"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5" autoAdjust="0"/>
    <p:restoredTop sz="94660"/>
  </p:normalViewPr>
  <p:slideViewPr>
    <p:cSldViewPr snapToGrid="0">
      <p:cViewPr varScale="1">
        <p:scale>
          <a:sx n="98" d="100"/>
          <a:sy n="98" d="100"/>
        </p:scale>
        <p:origin x="-468"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dirty="0" smtClean="0">
              <a:latin typeface="Berlin Sans FB Demi" pitchFamily="34" charset="0"/>
            </a:rPr>
            <a:t>Handling Missing Values</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Handled missing values in all the three datasets.</a:t>
          </a:r>
          <a:endParaRPr lang="en-US" sz="20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2623B348-5E92-4959-A1CF-1B50D42D297E}" type="pres">
      <dgm:prSet presAssocID="{D5901621-76C6-466C-862E-05067D7B6111}" presName="diagram" presStyleCnt="0">
        <dgm:presLayoutVars>
          <dgm:dir/>
          <dgm:resizeHandles val="exact"/>
        </dgm:presLayoutVars>
      </dgm:prSet>
      <dgm:spPr/>
      <dgm:t>
        <a:bodyPr/>
        <a:lstStyle/>
        <a:p>
          <a:endParaRPr lang="en-US"/>
        </a:p>
      </dgm:t>
    </dgm:pt>
    <dgm:pt modelId="{5D1D1BD2-7CF4-41E0-BDDB-145A5079F1FA}" type="pres">
      <dgm:prSet presAssocID="{8CE6267D-9DC3-4B93-B13E-19CC93830F80}" presName="node" presStyleLbl="node1" presStyleIdx="0" presStyleCnt="2">
        <dgm:presLayoutVars>
          <dgm:bulletEnabled val="1"/>
        </dgm:presLayoutVars>
      </dgm:prSet>
      <dgm:spPr/>
      <dgm:t>
        <a:bodyPr/>
        <a:lstStyle/>
        <a:p>
          <a:endParaRPr lang="en-US"/>
        </a:p>
      </dgm:t>
    </dgm:pt>
    <dgm:pt modelId="{48455181-944F-4D6C-BD99-8FD86FCD23F8}" type="pres">
      <dgm:prSet presAssocID="{582687D3-C586-4352-B280-D09E44F688F6}" presName="sibTrans" presStyleLbl="sibTrans2D1" presStyleIdx="0" presStyleCnt="1"/>
      <dgm:spPr/>
      <dgm:t>
        <a:bodyPr/>
        <a:lstStyle/>
        <a:p>
          <a:endParaRPr lang="en-US"/>
        </a:p>
      </dgm:t>
    </dgm:pt>
    <dgm:pt modelId="{B45FC01E-70E9-45F8-A856-090F8A97D7C9}" type="pres">
      <dgm:prSet presAssocID="{582687D3-C586-4352-B280-D09E44F688F6}" presName="connectorText" presStyleLbl="sibTrans2D1" presStyleIdx="0" presStyleCnt="1"/>
      <dgm:spPr/>
      <dgm:t>
        <a:bodyPr/>
        <a:lstStyle/>
        <a:p>
          <a:endParaRPr lang="en-US"/>
        </a:p>
      </dgm:t>
    </dgm:pt>
    <dgm:pt modelId="{04ADA739-7362-4B63-83C1-62A6B5165840}"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94BE6FD-8137-4CBD-A0A0-4E335CC7AFBF}" srcId="{D5901621-76C6-466C-862E-05067D7B6111}" destId="{8CE6267D-9DC3-4B93-B13E-19CC93830F80}" srcOrd="0" destOrd="0" parTransId="{8B8FAFC2-7587-4B34-8F88-1EF289268BB1}" sibTransId="{582687D3-C586-4352-B280-D09E44F688F6}"/>
    <dgm:cxn modelId="{A497C87E-049A-421D-94D3-666451B2C815}" type="presOf" srcId="{582687D3-C586-4352-B280-D09E44F688F6}" destId="{B45FC01E-70E9-45F8-A856-090F8A97D7C9}" srcOrd="1" destOrd="0" presId="urn:microsoft.com/office/officeart/2005/8/layout/process5"/>
    <dgm:cxn modelId="{8DF9B882-D80A-49E9-8890-FD976D8874C5}" type="presOf" srcId="{582687D3-C586-4352-B280-D09E44F688F6}" destId="{48455181-944F-4D6C-BD99-8FD86FCD23F8}" srcOrd="0" destOrd="0" presId="urn:microsoft.com/office/officeart/2005/8/layout/process5"/>
    <dgm:cxn modelId="{4545F01F-1CAC-4FB9-A409-17A36D89B546}" type="presOf" srcId="{00E6E4CE-80BD-4D7A-8DC3-A43C9EB72565}" destId="{04ADA739-7362-4B63-83C1-62A6B5165840}" srcOrd="0" destOrd="0" presId="urn:microsoft.com/office/officeart/2005/8/layout/process5"/>
    <dgm:cxn modelId="{F84542CF-4279-4F74-B9C1-CC9DF1D2732E}" srcId="{D5901621-76C6-466C-862E-05067D7B6111}" destId="{00E6E4CE-80BD-4D7A-8DC3-A43C9EB72565}" srcOrd="1" destOrd="0" parTransId="{7BF69D5C-9B30-4CCE-A025-48C0DF1ABFC7}" sibTransId="{B859DE6D-5F7A-4C96-A81E-CCD1B86F4766}"/>
    <dgm:cxn modelId="{977B6F2C-4A42-4FF5-8782-A908DFD9BFAB}" type="presOf" srcId="{D5901621-76C6-466C-862E-05067D7B6111}" destId="{2623B348-5E92-4959-A1CF-1B50D42D297E}" srcOrd="0" destOrd="0" presId="urn:microsoft.com/office/officeart/2005/8/layout/process5"/>
    <dgm:cxn modelId="{D29BB153-6E35-4C0A-A76C-A1CA0FF853DA}" type="presOf" srcId="{8CE6267D-9DC3-4B93-B13E-19CC93830F80}" destId="{5D1D1BD2-7CF4-41E0-BDDB-145A5079F1FA}" srcOrd="0" destOrd="0" presId="urn:microsoft.com/office/officeart/2005/8/layout/process5"/>
    <dgm:cxn modelId="{A4FB6E84-F579-4212-9E8C-4E559EFCA5A3}" type="presParOf" srcId="{2623B348-5E92-4959-A1CF-1B50D42D297E}" destId="{5D1D1BD2-7CF4-41E0-BDDB-145A5079F1FA}" srcOrd="0" destOrd="0" presId="urn:microsoft.com/office/officeart/2005/8/layout/process5"/>
    <dgm:cxn modelId="{EBAA19F1-9703-4138-B5CF-6EF2275250CE}" type="presParOf" srcId="{2623B348-5E92-4959-A1CF-1B50D42D297E}" destId="{48455181-944F-4D6C-BD99-8FD86FCD23F8}" srcOrd="1" destOrd="0" presId="urn:microsoft.com/office/officeart/2005/8/layout/process5"/>
    <dgm:cxn modelId="{9B1D6BC1-82A8-41C1-9254-D9D68D29AC1E}" type="presParOf" srcId="{48455181-944F-4D6C-BD99-8FD86FCD23F8}" destId="{B45FC01E-70E9-45F8-A856-090F8A97D7C9}" srcOrd="0" destOrd="0" presId="urn:microsoft.com/office/officeart/2005/8/layout/process5"/>
    <dgm:cxn modelId="{C77E6A6C-DDE4-488E-915C-AAA974CBB781}" type="presParOf" srcId="{2623B348-5E92-4959-A1CF-1B50D42D297E}" destId="{04ADA739-7362-4B63-83C1-62A6B5165840}" srcOrd="2"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smtClean="0">
              <a:latin typeface="Berlin Sans FB Demi" pitchFamily="34" charset="0"/>
            </a:rPr>
            <a:t>Imputing Values</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Since, we have incorrect values in following features, so we need to impute them.</a:t>
          </a:r>
          <a:endParaRPr lang="en-US" sz="20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AC7C1B76-C5F0-4F87-8EC5-89CF22F2771F}" type="pres">
      <dgm:prSet presAssocID="{D5901621-76C6-466C-862E-05067D7B6111}" presName="diagram" presStyleCnt="0">
        <dgm:presLayoutVars>
          <dgm:dir/>
          <dgm:resizeHandles val="exact"/>
        </dgm:presLayoutVars>
      </dgm:prSet>
      <dgm:spPr/>
      <dgm:t>
        <a:bodyPr/>
        <a:lstStyle/>
        <a:p>
          <a:endParaRPr lang="en-US"/>
        </a:p>
      </dgm:t>
    </dgm:pt>
    <dgm:pt modelId="{4038A9FF-35E0-4675-BE1D-AA89B71D3F84}" type="pres">
      <dgm:prSet presAssocID="{8CE6267D-9DC3-4B93-B13E-19CC93830F80}" presName="node" presStyleLbl="node1" presStyleIdx="0" presStyleCnt="2">
        <dgm:presLayoutVars>
          <dgm:bulletEnabled val="1"/>
        </dgm:presLayoutVars>
      </dgm:prSet>
      <dgm:spPr/>
      <dgm:t>
        <a:bodyPr/>
        <a:lstStyle/>
        <a:p>
          <a:endParaRPr lang="en-US"/>
        </a:p>
      </dgm:t>
    </dgm:pt>
    <dgm:pt modelId="{A97B3F6B-FE04-42CC-983A-9297DC709175}" type="pres">
      <dgm:prSet presAssocID="{582687D3-C586-4352-B280-D09E44F688F6}" presName="sibTrans" presStyleLbl="sibTrans2D1" presStyleIdx="0" presStyleCnt="1"/>
      <dgm:spPr/>
      <dgm:t>
        <a:bodyPr/>
        <a:lstStyle/>
        <a:p>
          <a:endParaRPr lang="en-US"/>
        </a:p>
      </dgm:t>
    </dgm:pt>
    <dgm:pt modelId="{182D2E92-F28A-4A03-BA93-07366DB53E7E}" type="pres">
      <dgm:prSet presAssocID="{582687D3-C586-4352-B280-D09E44F688F6}" presName="connectorText" presStyleLbl="sibTrans2D1" presStyleIdx="0" presStyleCnt="1"/>
      <dgm:spPr/>
      <dgm:t>
        <a:bodyPr/>
        <a:lstStyle/>
        <a:p>
          <a:endParaRPr lang="en-US"/>
        </a:p>
      </dgm:t>
    </dgm:pt>
    <dgm:pt modelId="{3F77FAB3-E531-4F5D-9D70-B67B1D79DD1D}"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94BE6FD-8137-4CBD-A0A0-4E335CC7AFBF}" srcId="{D5901621-76C6-466C-862E-05067D7B6111}" destId="{8CE6267D-9DC3-4B93-B13E-19CC93830F80}" srcOrd="0" destOrd="0" parTransId="{8B8FAFC2-7587-4B34-8F88-1EF289268BB1}" sibTransId="{582687D3-C586-4352-B280-D09E44F688F6}"/>
    <dgm:cxn modelId="{8F2E08EE-F5D7-400C-AA9B-FAA7ADDEE493}" type="presOf" srcId="{D5901621-76C6-466C-862E-05067D7B6111}" destId="{AC7C1B76-C5F0-4F87-8EC5-89CF22F2771F}" srcOrd="0" destOrd="0" presId="urn:microsoft.com/office/officeart/2005/8/layout/process5"/>
    <dgm:cxn modelId="{3631B320-F785-41D4-BBE2-D55D10FAB32D}" type="presOf" srcId="{582687D3-C586-4352-B280-D09E44F688F6}" destId="{A97B3F6B-FE04-42CC-983A-9297DC709175}" srcOrd="0" destOrd="0" presId="urn:microsoft.com/office/officeart/2005/8/layout/process5"/>
    <dgm:cxn modelId="{5479AF9C-D251-4E45-9D5E-6464762B9D22}" type="presOf" srcId="{582687D3-C586-4352-B280-D09E44F688F6}" destId="{182D2E92-F28A-4A03-BA93-07366DB53E7E}" srcOrd="1" destOrd="0" presId="urn:microsoft.com/office/officeart/2005/8/layout/process5"/>
    <dgm:cxn modelId="{DFEB8DDC-1173-4565-9239-64D68BF811C6}" type="presOf" srcId="{8CE6267D-9DC3-4B93-B13E-19CC93830F80}" destId="{4038A9FF-35E0-4675-BE1D-AA89B71D3F84}" srcOrd="0" destOrd="0" presId="urn:microsoft.com/office/officeart/2005/8/layout/process5"/>
    <dgm:cxn modelId="{F84542CF-4279-4F74-B9C1-CC9DF1D2732E}" srcId="{D5901621-76C6-466C-862E-05067D7B6111}" destId="{00E6E4CE-80BD-4D7A-8DC3-A43C9EB72565}" srcOrd="1" destOrd="0" parTransId="{7BF69D5C-9B30-4CCE-A025-48C0DF1ABFC7}" sibTransId="{B859DE6D-5F7A-4C96-A81E-CCD1B86F4766}"/>
    <dgm:cxn modelId="{097B229B-75AC-4BB0-84A9-703470FAFB8F}" type="presOf" srcId="{00E6E4CE-80BD-4D7A-8DC3-A43C9EB72565}" destId="{3F77FAB3-E531-4F5D-9D70-B67B1D79DD1D}" srcOrd="0" destOrd="0" presId="urn:microsoft.com/office/officeart/2005/8/layout/process5"/>
    <dgm:cxn modelId="{8130EF2C-2C00-4F6F-B800-C1223633C788}" type="presParOf" srcId="{AC7C1B76-C5F0-4F87-8EC5-89CF22F2771F}" destId="{4038A9FF-35E0-4675-BE1D-AA89B71D3F84}" srcOrd="0" destOrd="0" presId="urn:microsoft.com/office/officeart/2005/8/layout/process5"/>
    <dgm:cxn modelId="{D83B5FC8-C885-42F3-A0C4-D96072B48823}" type="presParOf" srcId="{AC7C1B76-C5F0-4F87-8EC5-89CF22F2771F}" destId="{A97B3F6B-FE04-42CC-983A-9297DC709175}" srcOrd="1" destOrd="0" presId="urn:microsoft.com/office/officeart/2005/8/layout/process5"/>
    <dgm:cxn modelId="{1A59AB20-182F-4CC6-9CA8-3CF4D2DF0623}" type="presParOf" srcId="{A97B3F6B-FE04-42CC-983A-9297DC709175}" destId="{182D2E92-F28A-4A03-BA93-07366DB53E7E}" srcOrd="0" destOrd="0" presId="urn:microsoft.com/office/officeart/2005/8/layout/process5"/>
    <dgm:cxn modelId="{CE2F96A3-5EC8-4B36-B9E2-E61D0024C02D}" type="presParOf" srcId="{AC7C1B76-C5F0-4F87-8EC5-89CF22F2771F}" destId="{3F77FAB3-E531-4F5D-9D70-B67B1D79DD1D}" srcOrd="2" destOrd="0" presId="urn:microsoft.com/office/officeart/2005/8/layout/process5"/>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901621-76C6-466C-862E-05067D7B6111}" type="doc">
      <dgm:prSet loTypeId="urn:microsoft.com/office/officeart/2005/8/layout/process5" loCatId="process" qsTypeId="urn:microsoft.com/office/officeart/2005/8/quickstyle/3d2" qsCatId="3D" csTypeId="urn:microsoft.com/office/officeart/2005/8/colors/colorful5" csCatId="colorful" phldr="1"/>
      <dgm:spPr/>
      <dgm:t>
        <a:bodyPr/>
        <a:lstStyle/>
        <a:p>
          <a:endParaRPr lang="en-US"/>
        </a:p>
      </dgm:t>
    </dgm:pt>
    <dgm:pt modelId="{8CE6267D-9DC3-4B93-B13E-19CC93830F80}">
      <dgm:prSet phldrT="[Text]" custT="1"/>
      <dgm:spPr/>
      <dgm:t>
        <a:bodyPr/>
        <a:lstStyle/>
        <a:p>
          <a:pPr algn="ctr"/>
          <a:r>
            <a:rPr lang="en-US" sz="2400" dirty="0" smtClean="0">
              <a:latin typeface="Berlin Sans FB Demi" pitchFamily="34" charset="0"/>
            </a:rPr>
            <a:t>Outliers and Imputation</a:t>
          </a:r>
          <a:endParaRPr lang="en-US" sz="2400" dirty="0">
            <a:latin typeface="Berlin Sans FB Demi" pitchFamily="34" charset="0"/>
          </a:endParaRPr>
        </a:p>
      </dgm:t>
    </dgm:pt>
    <dgm:pt modelId="{8B8FAFC2-7587-4B34-8F88-1EF289268BB1}" type="parTrans" cxnId="{894BE6FD-8137-4CBD-A0A0-4E335CC7AFBF}">
      <dgm:prSet/>
      <dgm:spPr/>
      <dgm:t>
        <a:bodyPr/>
        <a:lstStyle/>
        <a:p>
          <a:endParaRPr lang="en-US"/>
        </a:p>
      </dgm:t>
    </dgm:pt>
    <dgm:pt modelId="{582687D3-C586-4352-B280-D09E44F688F6}" type="sibTrans" cxnId="{894BE6FD-8137-4CBD-A0A0-4E335CC7AFBF}">
      <dgm:prSet/>
      <dgm:spPr/>
      <dgm:t>
        <a:bodyPr/>
        <a:lstStyle/>
        <a:p>
          <a:endParaRPr lang="en-US"/>
        </a:p>
      </dgm:t>
    </dgm:pt>
    <dgm:pt modelId="{00E6E4CE-80BD-4D7A-8DC3-A43C9EB72565}">
      <dgm:prSet phldrT="[Text]" custT="1"/>
      <dgm:spPr/>
      <dgm:t>
        <a:bodyPr/>
        <a:lstStyle/>
        <a:p>
          <a:r>
            <a:rPr lang="en-US" sz="2000" dirty="0" smtClean="0">
              <a:latin typeface="Berlin Sans FB Demi" pitchFamily="34" charset="0"/>
            </a:rPr>
            <a:t>Treated outliers in all the three dataset</a:t>
          </a:r>
          <a:r>
            <a:rPr lang="en-US" sz="1800" dirty="0" smtClean="0">
              <a:latin typeface="Berlin Sans FB Demi" pitchFamily="34" charset="0"/>
            </a:rPr>
            <a:t>s</a:t>
          </a:r>
          <a:endParaRPr lang="en-US" sz="1800" dirty="0"/>
        </a:p>
      </dgm:t>
    </dgm:pt>
    <dgm:pt modelId="{7BF69D5C-9B30-4CCE-A025-48C0DF1ABFC7}" type="parTrans" cxnId="{F84542CF-4279-4F74-B9C1-CC9DF1D2732E}">
      <dgm:prSet/>
      <dgm:spPr/>
      <dgm:t>
        <a:bodyPr/>
        <a:lstStyle/>
        <a:p>
          <a:endParaRPr lang="en-US"/>
        </a:p>
      </dgm:t>
    </dgm:pt>
    <dgm:pt modelId="{B859DE6D-5F7A-4C96-A81E-CCD1B86F4766}" type="sibTrans" cxnId="{F84542CF-4279-4F74-B9C1-CC9DF1D2732E}">
      <dgm:prSet/>
      <dgm:spPr/>
      <dgm:t>
        <a:bodyPr/>
        <a:lstStyle/>
        <a:p>
          <a:endParaRPr lang="en-US"/>
        </a:p>
      </dgm:t>
    </dgm:pt>
    <dgm:pt modelId="{1FD4E881-2259-4BCB-A47C-6FD9F360A0A9}" type="pres">
      <dgm:prSet presAssocID="{D5901621-76C6-466C-862E-05067D7B6111}" presName="diagram" presStyleCnt="0">
        <dgm:presLayoutVars>
          <dgm:dir/>
          <dgm:resizeHandles val="exact"/>
        </dgm:presLayoutVars>
      </dgm:prSet>
      <dgm:spPr/>
      <dgm:t>
        <a:bodyPr/>
        <a:lstStyle/>
        <a:p>
          <a:endParaRPr lang="en-US"/>
        </a:p>
      </dgm:t>
    </dgm:pt>
    <dgm:pt modelId="{F0DB591A-D9A6-4FE2-BBCE-B0E982AE8B10}" type="pres">
      <dgm:prSet presAssocID="{8CE6267D-9DC3-4B93-B13E-19CC93830F80}" presName="node" presStyleLbl="node1" presStyleIdx="0" presStyleCnt="2">
        <dgm:presLayoutVars>
          <dgm:bulletEnabled val="1"/>
        </dgm:presLayoutVars>
      </dgm:prSet>
      <dgm:spPr/>
      <dgm:t>
        <a:bodyPr/>
        <a:lstStyle/>
        <a:p>
          <a:endParaRPr lang="en-US"/>
        </a:p>
      </dgm:t>
    </dgm:pt>
    <dgm:pt modelId="{D07D01AE-BDF2-49B4-8B2B-76F8BCE0C145}" type="pres">
      <dgm:prSet presAssocID="{582687D3-C586-4352-B280-D09E44F688F6}" presName="sibTrans" presStyleLbl="sibTrans2D1" presStyleIdx="0" presStyleCnt="1"/>
      <dgm:spPr/>
      <dgm:t>
        <a:bodyPr/>
        <a:lstStyle/>
        <a:p>
          <a:endParaRPr lang="en-US"/>
        </a:p>
      </dgm:t>
    </dgm:pt>
    <dgm:pt modelId="{2090E3F3-1BCC-4FF8-A33F-1A78893533C1}" type="pres">
      <dgm:prSet presAssocID="{582687D3-C586-4352-B280-D09E44F688F6}" presName="connectorText" presStyleLbl="sibTrans2D1" presStyleIdx="0" presStyleCnt="1"/>
      <dgm:spPr/>
      <dgm:t>
        <a:bodyPr/>
        <a:lstStyle/>
        <a:p>
          <a:endParaRPr lang="en-US"/>
        </a:p>
      </dgm:t>
    </dgm:pt>
    <dgm:pt modelId="{B4CA6E30-1B17-46FF-AD11-5459B5ADEED7}" type="pres">
      <dgm:prSet presAssocID="{00E6E4CE-80BD-4D7A-8DC3-A43C9EB72565}" presName="node" presStyleLbl="node1" presStyleIdx="1" presStyleCnt="2">
        <dgm:presLayoutVars>
          <dgm:bulletEnabled val="1"/>
        </dgm:presLayoutVars>
      </dgm:prSet>
      <dgm:spPr/>
      <dgm:t>
        <a:bodyPr/>
        <a:lstStyle/>
        <a:p>
          <a:endParaRPr lang="en-US"/>
        </a:p>
      </dgm:t>
    </dgm:pt>
  </dgm:ptLst>
  <dgm:cxnLst>
    <dgm:cxn modelId="{8E77E403-DCCE-4D94-8617-115485D54CD8}" type="presOf" srcId="{D5901621-76C6-466C-862E-05067D7B6111}" destId="{1FD4E881-2259-4BCB-A47C-6FD9F360A0A9}" srcOrd="0" destOrd="0" presId="urn:microsoft.com/office/officeart/2005/8/layout/process5"/>
    <dgm:cxn modelId="{1BACC50B-1977-439E-90D5-7F7D7E2CB0EC}" type="presOf" srcId="{582687D3-C586-4352-B280-D09E44F688F6}" destId="{2090E3F3-1BCC-4FF8-A33F-1A78893533C1}" srcOrd="1" destOrd="0" presId="urn:microsoft.com/office/officeart/2005/8/layout/process5"/>
    <dgm:cxn modelId="{894BE6FD-8137-4CBD-A0A0-4E335CC7AFBF}" srcId="{D5901621-76C6-466C-862E-05067D7B6111}" destId="{8CE6267D-9DC3-4B93-B13E-19CC93830F80}" srcOrd="0" destOrd="0" parTransId="{8B8FAFC2-7587-4B34-8F88-1EF289268BB1}" sibTransId="{582687D3-C586-4352-B280-D09E44F688F6}"/>
    <dgm:cxn modelId="{8E4015DF-D806-43A1-8F4E-C31BCB9EB2B9}" type="presOf" srcId="{8CE6267D-9DC3-4B93-B13E-19CC93830F80}" destId="{F0DB591A-D9A6-4FE2-BBCE-B0E982AE8B10}" srcOrd="0" destOrd="0" presId="urn:microsoft.com/office/officeart/2005/8/layout/process5"/>
    <dgm:cxn modelId="{E0B00C4D-26AA-46CB-8D31-C3E131295725}" type="presOf" srcId="{582687D3-C586-4352-B280-D09E44F688F6}" destId="{D07D01AE-BDF2-49B4-8B2B-76F8BCE0C145}" srcOrd="0" destOrd="0" presId="urn:microsoft.com/office/officeart/2005/8/layout/process5"/>
    <dgm:cxn modelId="{F84542CF-4279-4F74-B9C1-CC9DF1D2732E}" srcId="{D5901621-76C6-466C-862E-05067D7B6111}" destId="{00E6E4CE-80BD-4D7A-8DC3-A43C9EB72565}" srcOrd="1" destOrd="0" parTransId="{7BF69D5C-9B30-4CCE-A025-48C0DF1ABFC7}" sibTransId="{B859DE6D-5F7A-4C96-A81E-CCD1B86F4766}"/>
    <dgm:cxn modelId="{11E6C9B1-9A74-48E9-81AA-223798809BD4}" type="presOf" srcId="{00E6E4CE-80BD-4D7A-8DC3-A43C9EB72565}" destId="{B4CA6E30-1B17-46FF-AD11-5459B5ADEED7}" srcOrd="0" destOrd="0" presId="urn:microsoft.com/office/officeart/2005/8/layout/process5"/>
    <dgm:cxn modelId="{FCE2DC83-DB49-48F4-BAA8-F87438C4C5D6}" type="presParOf" srcId="{1FD4E881-2259-4BCB-A47C-6FD9F360A0A9}" destId="{F0DB591A-D9A6-4FE2-BBCE-B0E982AE8B10}" srcOrd="0" destOrd="0" presId="urn:microsoft.com/office/officeart/2005/8/layout/process5"/>
    <dgm:cxn modelId="{FCE19C44-F673-4BA2-9211-22BA32DB3A36}" type="presParOf" srcId="{1FD4E881-2259-4BCB-A47C-6FD9F360A0A9}" destId="{D07D01AE-BDF2-49B4-8B2B-76F8BCE0C145}" srcOrd="1" destOrd="0" presId="urn:microsoft.com/office/officeart/2005/8/layout/process5"/>
    <dgm:cxn modelId="{2DFBD12C-628D-49DB-860F-C03355D0D0FF}" type="presParOf" srcId="{D07D01AE-BDF2-49B4-8B2B-76F8BCE0C145}" destId="{2090E3F3-1BCC-4FF8-A33F-1A78893533C1}" srcOrd="0" destOrd="0" presId="urn:microsoft.com/office/officeart/2005/8/layout/process5"/>
    <dgm:cxn modelId="{1556FD9C-EC01-495C-97B8-72536DCE3A8D}" type="presParOf" srcId="{1FD4E881-2259-4BCB-A47C-6FD9F360A0A9}" destId="{B4CA6E30-1B17-46FF-AD11-5459B5ADEED7}" srcOrd="2" destOrd="0" presId="urn:microsoft.com/office/officeart/2005/8/layout/process5"/>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D1D1BD2-7CF4-41E0-BDDB-145A5079F1FA}">
      <dsp:nvSpPr>
        <dsp:cNvPr id="0" name=""/>
        <dsp:cNvSpPr/>
      </dsp:nvSpPr>
      <dsp:spPr>
        <a:xfrm>
          <a:off x="0" y="287760"/>
          <a:ext cx="2723103" cy="1633861"/>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Berlin Sans FB Demi" pitchFamily="34" charset="0"/>
            </a:rPr>
            <a:t>Handling Missing Values</a:t>
          </a:r>
          <a:endParaRPr lang="en-US" sz="2400" kern="1200" dirty="0">
            <a:latin typeface="Berlin Sans FB Demi" pitchFamily="34" charset="0"/>
          </a:endParaRPr>
        </a:p>
      </dsp:txBody>
      <dsp:txXfrm>
        <a:off x="0" y="287760"/>
        <a:ext cx="2723103" cy="1633861"/>
      </dsp:txXfrm>
    </dsp:sp>
    <dsp:sp modelId="{48455181-944F-4D6C-BD99-8FD86FCD23F8}">
      <dsp:nvSpPr>
        <dsp:cNvPr id="0" name=""/>
        <dsp:cNvSpPr/>
      </dsp:nvSpPr>
      <dsp:spPr>
        <a:xfrm rot="5400000">
          <a:off x="1072902" y="2112239"/>
          <a:ext cx="577297" cy="675329"/>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rot="5400000">
        <a:off x="1072902" y="2112239"/>
        <a:ext cx="577297" cy="675329"/>
      </dsp:txXfrm>
    </dsp:sp>
    <dsp:sp modelId="{04ADA739-7362-4B63-83C1-62A6B5165840}">
      <dsp:nvSpPr>
        <dsp:cNvPr id="0" name=""/>
        <dsp:cNvSpPr/>
      </dsp:nvSpPr>
      <dsp:spPr>
        <a:xfrm>
          <a:off x="0" y="3010863"/>
          <a:ext cx="2723103" cy="1633861"/>
        </a:xfrm>
        <a:prstGeom prst="roundRect">
          <a:avLst>
            <a:gd name="adj" fmla="val 10000"/>
          </a:avLst>
        </a:prstGeom>
        <a:gradFill rotWithShape="0">
          <a:gsLst>
            <a:gs pos="0">
              <a:schemeClr val="accent5">
                <a:hueOff val="-7222798"/>
                <a:satOff val="0"/>
                <a:lumOff val="30000"/>
                <a:alphaOff val="0"/>
                <a:tint val="100000"/>
                <a:shade val="100000"/>
                <a:satMod val="130000"/>
              </a:schemeClr>
            </a:gs>
            <a:gs pos="100000">
              <a:schemeClr val="accent5">
                <a:hueOff val="-7222798"/>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Handled missing values in all the three datasets.</a:t>
          </a:r>
          <a:endParaRPr lang="en-US" sz="2000" kern="1200" dirty="0"/>
        </a:p>
      </dsp:txBody>
      <dsp:txXfrm>
        <a:off x="0" y="3010863"/>
        <a:ext cx="2723103" cy="1633861"/>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38A9FF-35E0-4675-BE1D-AA89B71D3F84}">
      <dsp:nvSpPr>
        <dsp:cNvPr id="0" name=""/>
        <dsp:cNvSpPr/>
      </dsp:nvSpPr>
      <dsp:spPr>
        <a:xfrm>
          <a:off x="0" y="42203"/>
          <a:ext cx="2773345" cy="1664007"/>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Berlin Sans FB Demi" pitchFamily="34" charset="0"/>
            </a:rPr>
            <a:t>Imputing Values</a:t>
          </a:r>
          <a:endParaRPr lang="en-US" sz="2400" kern="1200" dirty="0">
            <a:latin typeface="Berlin Sans FB Demi" pitchFamily="34" charset="0"/>
          </a:endParaRPr>
        </a:p>
      </dsp:txBody>
      <dsp:txXfrm>
        <a:off x="0" y="42203"/>
        <a:ext cx="2773345" cy="1664007"/>
      </dsp:txXfrm>
    </dsp:sp>
    <dsp:sp modelId="{A97B3F6B-FE04-42CC-983A-9297DC709175}">
      <dsp:nvSpPr>
        <dsp:cNvPr id="0" name=""/>
        <dsp:cNvSpPr/>
      </dsp:nvSpPr>
      <dsp:spPr>
        <a:xfrm rot="5400000">
          <a:off x="1092697" y="1900344"/>
          <a:ext cx="587949" cy="687789"/>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rot="5400000">
        <a:off x="1092697" y="1900344"/>
        <a:ext cx="587949" cy="687789"/>
      </dsp:txXfrm>
    </dsp:sp>
    <dsp:sp modelId="{3F77FAB3-E531-4F5D-9D70-B67B1D79DD1D}">
      <dsp:nvSpPr>
        <dsp:cNvPr id="0" name=""/>
        <dsp:cNvSpPr/>
      </dsp:nvSpPr>
      <dsp:spPr>
        <a:xfrm>
          <a:off x="0" y="2815548"/>
          <a:ext cx="2773345" cy="1664007"/>
        </a:xfrm>
        <a:prstGeom prst="roundRect">
          <a:avLst>
            <a:gd name="adj" fmla="val 10000"/>
          </a:avLst>
        </a:prstGeom>
        <a:gradFill rotWithShape="0">
          <a:gsLst>
            <a:gs pos="0">
              <a:schemeClr val="accent5">
                <a:hueOff val="-7222798"/>
                <a:satOff val="0"/>
                <a:lumOff val="30000"/>
                <a:alphaOff val="0"/>
                <a:tint val="100000"/>
                <a:shade val="100000"/>
                <a:satMod val="130000"/>
              </a:schemeClr>
            </a:gs>
            <a:gs pos="100000">
              <a:schemeClr val="accent5">
                <a:hueOff val="-7222798"/>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Since, we have incorrect values in following features, so we need to impute them.</a:t>
          </a:r>
          <a:endParaRPr lang="en-US" sz="2000" kern="1200" dirty="0"/>
        </a:p>
      </dsp:txBody>
      <dsp:txXfrm>
        <a:off x="0" y="2815548"/>
        <a:ext cx="2773345" cy="166400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0DB591A-D9A6-4FE2-BBCE-B0E982AE8B10}">
      <dsp:nvSpPr>
        <dsp:cNvPr id="0" name=""/>
        <dsp:cNvSpPr/>
      </dsp:nvSpPr>
      <dsp:spPr>
        <a:xfrm>
          <a:off x="0" y="6028"/>
          <a:ext cx="2793442" cy="1676065"/>
        </a:xfrm>
        <a:prstGeom prst="roundRect">
          <a:avLst>
            <a:gd name="adj" fmla="val 1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Berlin Sans FB Demi" pitchFamily="34" charset="0"/>
            </a:rPr>
            <a:t>Outliers and Imputation</a:t>
          </a:r>
          <a:endParaRPr lang="en-US" sz="2400" kern="1200" dirty="0">
            <a:latin typeface="Berlin Sans FB Demi" pitchFamily="34" charset="0"/>
          </a:endParaRPr>
        </a:p>
      </dsp:txBody>
      <dsp:txXfrm>
        <a:off x="0" y="6028"/>
        <a:ext cx="2793442" cy="1676065"/>
      </dsp:txXfrm>
    </dsp:sp>
    <dsp:sp modelId="{D07D01AE-BDF2-49B4-8B2B-76F8BCE0C145}">
      <dsp:nvSpPr>
        <dsp:cNvPr id="0" name=""/>
        <dsp:cNvSpPr/>
      </dsp:nvSpPr>
      <dsp:spPr>
        <a:xfrm rot="5400000">
          <a:off x="1100616" y="1877634"/>
          <a:ext cx="592209" cy="692773"/>
        </a:xfrm>
        <a:prstGeom prst="righ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rot="5400000">
        <a:off x="1100616" y="1877634"/>
        <a:ext cx="592209" cy="692773"/>
      </dsp:txXfrm>
    </dsp:sp>
    <dsp:sp modelId="{B4CA6E30-1B17-46FF-AD11-5459B5ADEED7}">
      <dsp:nvSpPr>
        <dsp:cNvPr id="0" name=""/>
        <dsp:cNvSpPr/>
      </dsp:nvSpPr>
      <dsp:spPr>
        <a:xfrm>
          <a:off x="0" y="2799470"/>
          <a:ext cx="2793442" cy="1676065"/>
        </a:xfrm>
        <a:prstGeom prst="roundRect">
          <a:avLst>
            <a:gd name="adj" fmla="val 10000"/>
          </a:avLst>
        </a:prstGeom>
        <a:gradFill rotWithShape="0">
          <a:gsLst>
            <a:gs pos="0">
              <a:schemeClr val="accent5">
                <a:hueOff val="-7222798"/>
                <a:satOff val="0"/>
                <a:lumOff val="30000"/>
                <a:alphaOff val="0"/>
                <a:tint val="100000"/>
                <a:shade val="100000"/>
                <a:satMod val="130000"/>
              </a:schemeClr>
            </a:gs>
            <a:gs pos="100000">
              <a:schemeClr val="accent5">
                <a:hueOff val="-7222798"/>
                <a:satOff val="0"/>
                <a:lumOff val="3000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Berlin Sans FB Demi" pitchFamily="34" charset="0"/>
            </a:rPr>
            <a:t>Treated outliers in all the three dataset</a:t>
          </a:r>
          <a:r>
            <a:rPr lang="en-US" sz="1800" kern="1200" dirty="0" smtClean="0">
              <a:latin typeface="Berlin Sans FB Demi" pitchFamily="34" charset="0"/>
            </a:rPr>
            <a:t>s</a:t>
          </a:r>
          <a:endParaRPr lang="en-US" sz="1800" kern="1200" dirty="0"/>
        </a:p>
      </dsp:txBody>
      <dsp:txXfrm>
        <a:off x="0" y="2799470"/>
        <a:ext cx="2793442" cy="16760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 y="0"/>
            <a:ext cx="9144001" cy="5143500"/>
          </a:xfrm>
        </p:spPr>
        <p:txBody>
          <a:bodyPr/>
          <a:lstStyle/>
          <a:p>
            <a:pPr algn="ctr"/>
            <a:endParaRPr lang="en-GB" sz="4000" b="1" dirty="0" smtClean="0">
              <a:solidFill>
                <a:srgbClr val="CC0000"/>
              </a:solidFill>
              <a:latin typeface="Berlin Sans FB Demi" pitchFamily="34" charset="0"/>
              <a:ea typeface="Montserrat"/>
              <a:cs typeface="Montserrat"/>
              <a:sym typeface="Montserrat"/>
            </a:endParaRPr>
          </a:p>
          <a:p>
            <a:pPr algn="ctr"/>
            <a:r>
              <a:rPr lang="en-GB" sz="4000" b="1" dirty="0" smtClean="0">
                <a:solidFill>
                  <a:srgbClr val="CC0000"/>
                </a:solidFill>
                <a:latin typeface="Berlin Sans FB Demi" pitchFamily="34" charset="0"/>
                <a:ea typeface="Montserrat"/>
                <a:cs typeface="Montserrat"/>
                <a:sym typeface="Montserrat"/>
              </a:rPr>
              <a:t>Capstone Project IV</a:t>
            </a:r>
            <a:br>
              <a:rPr lang="en-GB" sz="4000" b="1" dirty="0" smtClean="0">
                <a:solidFill>
                  <a:srgbClr val="CC0000"/>
                </a:solidFill>
                <a:latin typeface="Berlin Sans FB Demi" pitchFamily="34" charset="0"/>
                <a:ea typeface="Montserrat"/>
                <a:cs typeface="Montserrat"/>
                <a:sym typeface="Montserrat"/>
              </a:rPr>
            </a:br>
            <a:r>
              <a:rPr lang="en-GB" sz="4000" b="1" dirty="0" smtClean="0">
                <a:solidFill>
                  <a:srgbClr val="CC0000"/>
                </a:solidFill>
                <a:latin typeface="Berlin Sans FB Demi" pitchFamily="34" charset="0"/>
                <a:ea typeface="Montserrat"/>
                <a:cs typeface="Montserrat"/>
                <a:sym typeface="Montserrat"/>
              </a:rPr>
              <a:t>Unsupervised Machine Learning</a:t>
            </a:r>
            <a:br>
              <a:rPr lang="en-GB" sz="4000" b="1" dirty="0" smtClean="0">
                <a:solidFill>
                  <a:srgbClr val="CC0000"/>
                </a:solidFill>
                <a:latin typeface="Berlin Sans FB Demi" pitchFamily="34" charset="0"/>
                <a:ea typeface="Montserrat"/>
                <a:cs typeface="Montserrat"/>
                <a:sym typeface="Montserrat"/>
              </a:rPr>
            </a:br>
            <a:r>
              <a:rPr lang="en-GB" sz="4000" b="1" dirty="0" smtClean="0">
                <a:solidFill>
                  <a:srgbClr val="CC0000"/>
                </a:solidFill>
                <a:latin typeface="Berlin Sans FB Demi" pitchFamily="34" charset="0"/>
                <a:ea typeface="Montserrat"/>
                <a:cs typeface="Montserrat"/>
                <a:sym typeface="Montserrat"/>
              </a:rPr>
              <a:t>Book Recommendation System</a:t>
            </a:r>
          </a:p>
          <a:p>
            <a:pPr algn="ctr"/>
            <a:r>
              <a:rPr lang="en-GB" sz="2000" b="1" dirty="0" smtClean="0">
                <a:solidFill>
                  <a:schemeClr val="bg1"/>
                </a:solidFill>
                <a:latin typeface="Berlin Sans FB Demi" pitchFamily="34" charset="0"/>
                <a:ea typeface="Montserrat"/>
                <a:cs typeface="Montserrat"/>
                <a:sym typeface="Montserrat"/>
              </a:rPr>
              <a:t>By-</a:t>
            </a:r>
            <a:br>
              <a:rPr lang="en-GB" sz="2000" b="1" dirty="0" smtClean="0">
                <a:solidFill>
                  <a:schemeClr val="bg1"/>
                </a:solidFill>
                <a:latin typeface="Berlin Sans FB Demi" pitchFamily="34" charset="0"/>
                <a:ea typeface="Montserrat"/>
                <a:cs typeface="Montserrat"/>
                <a:sym typeface="Montserrat"/>
              </a:rPr>
            </a:br>
            <a:r>
              <a:rPr lang="en-GB" sz="2000" b="1" dirty="0" err="1" smtClean="0">
                <a:solidFill>
                  <a:schemeClr val="bg1"/>
                </a:solidFill>
                <a:latin typeface="Berlin Sans FB Demi" pitchFamily="34" charset="0"/>
                <a:ea typeface="Montserrat"/>
                <a:cs typeface="Montserrat"/>
                <a:sym typeface="Montserrat"/>
              </a:rPr>
              <a:t>Avinash</a:t>
            </a:r>
            <a:r>
              <a:rPr lang="en-GB" sz="2000" b="1" dirty="0" smtClean="0">
                <a:solidFill>
                  <a:schemeClr val="bg1"/>
                </a:solidFill>
                <a:latin typeface="Berlin Sans FB Demi" pitchFamily="34" charset="0"/>
                <a:ea typeface="Montserrat"/>
                <a:cs typeface="Montserrat"/>
                <a:sym typeface="Montserrat"/>
              </a:rPr>
              <a:t> </a:t>
            </a:r>
            <a:r>
              <a:rPr lang="en-GB" sz="2000" b="1" dirty="0" err="1" smtClean="0">
                <a:solidFill>
                  <a:schemeClr val="bg1"/>
                </a:solidFill>
                <a:latin typeface="Berlin Sans FB Demi" pitchFamily="34" charset="0"/>
                <a:ea typeface="Montserrat"/>
                <a:cs typeface="Montserrat"/>
                <a:sym typeface="Montserrat"/>
              </a:rPr>
              <a:t>Yadav</a:t>
            </a:r>
            <a:r>
              <a:rPr lang="en-GB" sz="2000" b="1" dirty="0" smtClean="0">
                <a:solidFill>
                  <a:schemeClr val="bg1"/>
                </a:solidFill>
                <a:latin typeface="Berlin Sans FB Demi" pitchFamily="34" charset="0"/>
                <a:ea typeface="Montserrat"/>
                <a:cs typeface="Montserrat"/>
                <a:sym typeface="Montserrat"/>
              </a:rPr>
              <a:t/>
            </a:r>
            <a:br>
              <a:rPr lang="en-GB" sz="2000" b="1" dirty="0" smtClean="0">
                <a:solidFill>
                  <a:schemeClr val="bg1"/>
                </a:solidFill>
                <a:latin typeface="Berlin Sans FB Demi" pitchFamily="34" charset="0"/>
                <a:ea typeface="Montserrat"/>
                <a:cs typeface="Montserrat"/>
                <a:sym typeface="Montserrat"/>
              </a:rPr>
            </a:br>
            <a:r>
              <a:rPr lang="en-GB" sz="2000" b="1" dirty="0" err="1" smtClean="0">
                <a:solidFill>
                  <a:schemeClr val="bg1"/>
                </a:solidFill>
                <a:latin typeface="Berlin Sans FB Demi" pitchFamily="34" charset="0"/>
                <a:ea typeface="Montserrat"/>
                <a:cs typeface="Montserrat"/>
                <a:sym typeface="Montserrat"/>
              </a:rPr>
              <a:t>Himanshu</a:t>
            </a:r>
            <a:r>
              <a:rPr lang="en-GB" sz="2000" b="1" dirty="0" smtClean="0">
                <a:solidFill>
                  <a:schemeClr val="bg1"/>
                </a:solidFill>
                <a:latin typeface="Berlin Sans FB Demi" pitchFamily="34" charset="0"/>
                <a:ea typeface="Montserrat"/>
                <a:cs typeface="Montserrat"/>
                <a:sym typeface="Montserrat"/>
              </a:rPr>
              <a:t> </a:t>
            </a:r>
            <a:r>
              <a:rPr lang="en-GB" sz="2000" b="1" dirty="0" err="1" smtClean="0">
                <a:solidFill>
                  <a:schemeClr val="bg1"/>
                </a:solidFill>
                <a:latin typeface="Berlin Sans FB Demi" pitchFamily="34" charset="0"/>
                <a:ea typeface="Montserrat"/>
                <a:cs typeface="Montserrat"/>
                <a:sym typeface="Montserrat"/>
              </a:rPr>
              <a:t>Tiwari</a:t>
            </a:r>
            <a:endParaRPr lang="en-GB" sz="2000" b="1" dirty="0" smtClean="0">
              <a:solidFill>
                <a:schemeClr val="bg1"/>
              </a:solidFill>
              <a:latin typeface="Berlin Sans FB Demi" pitchFamily="34" charset="0"/>
              <a:ea typeface="Montserrat"/>
              <a:cs typeface="Montserrat"/>
              <a:sym typeface="Montserrat"/>
            </a:endParaRPr>
          </a:p>
          <a:p>
            <a:pPr algn="ctr"/>
            <a:r>
              <a:rPr lang="en-GB" sz="2000" b="1" dirty="0" err="1" smtClean="0">
                <a:solidFill>
                  <a:schemeClr val="bg1"/>
                </a:solidFill>
                <a:latin typeface="Berlin Sans FB Demi" pitchFamily="34" charset="0"/>
                <a:ea typeface="Montserrat"/>
                <a:cs typeface="Montserrat"/>
                <a:sym typeface="Montserrat"/>
              </a:rPr>
              <a:t>Sachin</a:t>
            </a:r>
            <a:r>
              <a:rPr lang="en-GB" sz="2000" b="1" dirty="0" smtClean="0">
                <a:solidFill>
                  <a:schemeClr val="bg1"/>
                </a:solidFill>
                <a:latin typeface="Berlin Sans FB Demi" pitchFamily="34" charset="0"/>
                <a:ea typeface="Montserrat"/>
                <a:cs typeface="Montserrat"/>
                <a:sym typeface="Montserrat"/>
              </a:rPr>
              <a:t> </a:t>
            </a:r>
            <a:r>
              <a:rPr lang="en-GB" sz="2000" b="1" dirty="0" err="1" smtClean="0">
                <a:solidFill>
                  <a:schemeClr val="bg1"/>
                </a:solidFill>
                <a:latin typeface="Berlin Sans FB Demi" pitchFamily="34" charset="0"/>
                <a:ea typeface="Montserrat"/>
                <a:cs typeface="Montserrat"/>
                <a:sym typeface="Montserrat"/>
              </a:rPr>
              <a:t>Pandey</a:t>
            </a:r>
            <a:r>
              <a:rPr lang="en-GB" sz="2000" b="1" dirty="0" smtClean="0">
                <a:solidFill>
                  <a:schemeClr val="bg1"/>
                </a:solidFill>
                <a:latin typeface="Berlin Sans FB Demi" pitchFamily="34" charset="0"/>
                <a:ea typeface="Montserrat"/>
                <a:cs typeface="Montserrat"/>
                <a:sym typeface="Montserrat"/>
              </a:rPr>
              <a:t/>
            </a:r>
            <a:br>
              <a:rPr lang="en-GB" sz="2000" b="1" dirty="0" smtClean="0">
                <a:solidFill>
                  <a:schemeClr val="bg1"/>
                </a:solidFill>
                <a:latin typeface="Berlin Sans FB Demi" pitchFamily="34" charset="0"/>
                <a:ea typeface="Montserrat"/>
                <a:cs typeface="Montserrat"/>
                <a:sym typeface="Montserrat"/>
              </a:rPr>
            </a:br>
            <a:r>
              <a:rPr lang="en-GB" sz="2000" b="1" dirty="0" err="1" smtClean="0">
                <a:solidFill>
                  <a:schemeClr val="bg1"/>
                </a:solidFill>
                <a:latin typeface="Berlin Sans FB Demi" pitchFamily="34" charset="0"/>
                <a:ea typeface="Montserrat"/>
                <a:cs typeface="Montserrat"/>
                <a:sym typeface="Montserrat"/>
              </a:rPr>
              <a:t>Deepika</a:t>
            </a:r>
            <a:r>
              <a:rPr lang="en-GB" sz="2000" b="1" dirty="0" smtClean="0">
                <a:solidFill>
                  <a:schemeClr val="bg1"/>
                </a:solidFill>
                <a:latin typeface="Berlin Sans FB Demi" pitchFamily="34" charset="0"/>
                <a:ea typeface="Montserrat"/>
                <a:cs typeface="Montserrat"/>
                <a:sym typeface="Montserrat"/>
              </a:rPr>
              <a:t> </a:t>
            </a:r>
            <a:r>
              <a:rPr lang="en-GB" sz="2000" b="1" dirty="0" err="1" smtClean="0">
                <a:solidFill>
                  <a:schemeClr val="bg1"/>
                </a:solidFill>
                <a:latin typeface="Berlin Sans FB Demi" pitchFamily="34" charset="0"/>
                <a:ea typeface="Montserrat"/>
                <a:cs typeface="Montserrat"/>
                <a:sym typeface="Montserrat"/>
              </a:rPr>
              <a:t>Yadav</a:t>
            </a:r>
            <a:endParaRPr lang="en-US" sz="2000" b="1" dirty="0">
              <a:latin typeface="Berlin Sans FB Dem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39302"/>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Book Rating Counts (Contd.)</a:t>
            </a:r>
            <a:r>
              <a:rPr lang="en-US" sz="3200" dirty="0" smtClean="0">
                <a:latin typeface="Berlin Sans FB Demi" pitchFamily="34" charset="0"/>
              </a:rPr>
              <a:t>  </a:t>
            </a:r>
            <a:endParaRPr lang="en-US" sz="3200" dirty="0">
              <a:latin typeface="Berlin Sans FB Demi" pitchFamily="34" charset="0"/>
            </a:endParaRPr>
          </a:p>
        </p:txBody>
      </p:sp>
      <p:sp>
        <p:nvSpPr>
          <p:cNvPr id="3" name="Text Placeholder 2"/>
          <p:cNvSpPr>
            <a:spLocks noGrp="1"/>
          </p:cNvSpPr>
          <p:nvPr>
            <p:ph type="body" idx="1"/>
          </p:nvPr>
        </p:nvSpPr>
        <p:spPr>
          <a:xfrm>
            <a:off x="0" y="724456"/>
            <a:ext cx="9144000" cy="4419043"/>
          </a:xfrm>
        </p:spPr>
        <p:txBody>
          <a:bodyPr/>
          <a:lstStyle/>
          <a:p>
            <a:pPr>
              <a:buNone/>
            </a:pPr>
            <a:endParaRPr lang="en-US" dirty="0"/>
          </a:p>
        </p:txBody>
      </p:sp>
      <p:pic>
        <p:nvPicPr>
          <p:cNvPr id="21506" name="Picture 2" descr="C:\Users\ys\OneDrive\Desktop\Capture 1.PNG"/>
          <p:cNvPicPr>
            <a:picLocks noChangeAspect="1" noChangeArrowheads="1"/>
          </p:cNvPicPr>
          <p:nvPr/>
        </p:nvPicPr>
        <p:blipFill>
          <a:blip r:embed="rId2"/>
          <a:srcRect/>
          <a:stretch>
            <a:fillRect/>
          </a:stretch>
        </p:blipFill>
        <p:spPr bwMode="auto">
          <a:xfrm>
            <a:off x="132505" y="1146986"/>
            <a:ext cx="4714876" cy="3716844"/>
          </a:xfrm>
          <a:prstGeom prst="rect">
            <a:avLst/>
          </a:prstGeom>
          <a:noFill/>
        </p:spPr>
      </p:pic>
      <p:sp>
        <p:nvSpPr>
          <p:cNvPr id="7" name="Rounded Rectangle 6"/>
          <p:cNvSpPr/>
          <p:nvPr/>
        </p:nvSpPr>
        <p:spPr>
          <a:xfrm>
            <a:off x="5301575" y="914401"/>
            <a:ext cx="3667328" cy="3910519"/>
          </a:xfrm>
          <a:prstGeom prst="roundRect">
            <a:avLst/>
          </a:prstGeom>
          <a:ln w="38100">
            <a:no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2">
            <a:schemeClr val="dk1"/>
          </a:fillRef>
          <a:effectRef idx="1">
            <a:schemeClr val="dk1"/>
          </a:effectRef>
          <a:fontRef idx="minor">
            <a:schemeClr val="dk1"/>
          </a:fontRef>
        </p:style>
        <p:txBody>
          <a:bodyPr rtlCol="0" anchor="ctr"/>
          <a:lstStyle/>
          <a:p>
            <a:pPr>
              <a:buFont typeface="Wingdings" pitchFamily="2" charset="2"/>
              <a:buChar char="ü"/>
            </a:pPr>
            <a:r>
              <a:rPr lang="en-US" sz="1800" dirty="0" smtClean="0">
                <a:latin typeface="Berlin Sans FB Demi" pitchFamily="34" charset="0"/>
              </a:rPr>
              <a:t>Now we can see that in the ratings plot most of the books have been rated 8 out of 10</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The number for 1 rating is lowest among all</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Second highest ratings have received as 10 and 7 stars</a:t>
            </a:r>
          </a:p>
          <a:p>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00391"/>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Highest Number of Readers </a:t>
            </a:r>
            <a:r>
              <a:rPr lang="en-US" dirty="0" err="1" smtClean="0">
                <a:solidFill>
                  <a:schemeClr val="bg1"/>
                </a:solidFill>
                <a:latin typeface="Berlin Sans FB Demi" pitchFamily="34" charset="0"/>
              </a:rPr>
              <a:t>w.r.t</a:t>
            </a:r>
            <a:r>
              <a:rPr lang="en-US" dirty="0" smtClean="0">
                <a:solidFill>
                  <a:schemeClr val="bg1"/>
                </a:solidFill>
                <a:latin typeface="Berlin Sans FB Demi" pitchFamily="34" charset="0"/>
              </a:rPr>
              <a:t> Age</a:t>
            </a:r>
            <a:endParaRPr lang="en-US" dirty="0">
              <a:solidFill>
                <a:schemeClr val="bg1"/>
              </a:solidFill>
              <a:latin typeface="Berlin Sans FB Demi" pitchFamily="34" charset="0"/>
            </a:endParaRPr>
          </a:p>
        </p:txBody>
      </p:sp>
      <p:sp>
        <p:nvSpPr>
          <p:cNvPr id="3" name="Text Placeholder 2"/>
          <p:cNvSpPr>
            <a:spLocks noGrp="1"/>
          </p:cNvSpPr>
          <p:nvPr>
            <p:ph type="body" idx="1"/>
          </p:nvPr>
        </p:nvSpPr>
        <p:spPr>
          <a:xfrm>
            <a:off x="0" y="821734"/>
            <a:ext cx="9144000" cy="4321765"/>
          </a:xfrm>
        </p:spPr>
        <p:txBody>
          <a:bodyPr/>
          <a:lstStyle/>
          <a:p>
            <a:endParaRPr lang="en-US" dirty="0"/>
          </a:p>
        </p:txBody>
      </p:sp>
      <p:pic>
        <p:nvPicPr>
          <p:cNvPr id="22530" name="Picture 2" descr="C:\Users\ys\OneDrive\Desktop\Capture 2.PNG"/>
          <p:cNvPicPr>
            <a:picLocks noChangeAspect="1" noChangeArrowheads="1"/>
          </p:cNvPicPr>
          <p:nvPr/>
        </p:nvPicPr>
        <p:blipFill>
          <a:blip r:embed="rId2"/>
          <a:srcRect/>
          <a:stretch>
            <a:fillRect/>
          </a:stretch>
        </p:blipFill>
        <p:spPr bwMode="auto">
          <a:xfrm>
            <a:off x="217690" y="1031335"/>
            <a:ext cx="5305426" cy="3813039"/>
          </a:xfrm>
          <a:prstGeom prst="rect">
            <a:avLst/>
          </a:prstGeom>
          <a:noFill/>
        </p:spPr>
      </p:pic>
      <p:sp>
        <p:nvSpPr>
          <p:cNvPr id="5" name="Rounded Rectangle 4"/>
          <p:cNvSpPr/>
          <p:nvPr/>
        </p:nvSpPr>
        <p:spPr>
          <a:xfrm>
            <a:off x="5846323" y="1264596"/>
            <a:ext cx="2830749" cy="3171217"/>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Highest number of the readers lies in between the age group of 20 – 40</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People having age of 20-30 are the highest readers exactly.</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29574"/>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Country Representation in the dataset</a:t>
            </a:r>
            <a:endParaRPr lang="en-US" dirty="0"/>
          </a:p>
        </p:txBody>
      </p:sp>
      <p:sp>
        <p:nvSpPr>
          <p:cNvPr id="3" name="Text Placeholder 2"/>
          <p:cNvSpPr>
            <a:spLocks noGrp="1"/>
          </p:cNvSpPr>
          <p:nvPr>
            <p:ph type="body" idx="1"/>
          </p:nvPr>
        </p:nvSpPr>
        <p:spPr>
          <a:xfrm>
            <a:off x="0" y="710119"/>
            <a:ext cx="9144000" cy="4433381"/>
          </a:xfrm>
        </p:spPr>
        <p:txBody>
          <a:bodyPr/>
          <a:lstStyle/>
          <a:p>
            <a:endParaRPr lang="en-US" dirty="0"/>
          </a:p>
        </p:txBody>
      </p:sp>
      <p:pic>
        <p:nvPicPr>
          <p:cNvPr id="23554" name="Picture 2" descr="C:\Users\ys\OneDrive\Desktop\Capture 3.PNG"/>
          <p:cNvPicPr>
            <a:picLocks noChangeAspect="1" noChangeArrowheads="1"/>
          </p:cNvPicPr>
          <p:nvPr/>
        </p:nvPicPr>
        <p:blipFill>
          <a:blip r:embed="rId2"/>
          <a:srcRect/>
          <a:stretch>
            <a:fillRect/>
          </a:stretch>
        </p:blipFill>
        <p:spPr bwMode="auto">
          <a:xfrm>
            <a:off x="165371" y="700391"/>
            <a:ext cx="5116748" cy="4229101"/>
          </a:xfrm>
          <a:prstGeom prst="rect">
            <a:avLst/>
          </a:prstGeom>
          <a:noFill/>
        </p:spPr>
      </p:pic>
      <p:sp>
        <p:nvSpPr>
          <p:cNvPr id="5" name="Left Arrow Callout 4"/>
          <p:cNvSpPr/>
          <p:nvPr/>
        </p:nvSpPr>
        <p:spPr>
          <a:xfrm>
            <a:off x="5330758" y="972768"/>
            <a:ext cx="3570051" cy="3618688"/>
          </a:xfrm>
          <a:prstGeom prst="leftArrowCallout">
            <a:avLst/>
          </a:prstGeom>
          <a:ln w="38100">
            <a:solidFill>
              <a:schemeClr val="tx1"/>
            </a:solidFill>
            <a:prstDash val="sysDot"/>
          </a:ln>
          <a:effectLst>
            <a:outerShdw blurRad="149987" dist="250190" dir="8460000" algn="ctr">
              <a:srgbClr val="000000">
                <a:alpha val="28000"/>
              </a:srgbClr>
            </a:outerShdw>
            <a:reflection blurRad="6350" stA="50000" endA="295" endPos="92000" dist="101600" dir="5400000" sy="-100000" algn="bl" rotWithShape="0"/>
          </a:effectLst>
          <a:scene3d>
            <a:camera prst="orthographicFront">
              <a:rot lat="0" lon="0" rev="0"/>
            </a:camera>
            <a:lightRig rig="contrasting" dir="t">
              <a:rot lat="0" lon="0" rev="1500000"/>
            </a:lightRig>
          </a:scene3d>
          <a:sp3d prstMaterial="metal">
            <a:bevelT w="88900" h="88900"/>
          </a:sp3d>
        </p:spPr>
        <p:style>
          <a:lnRef idx="0">
            <a:schemeClr val="accent5"/>
          </a:lnRef>
          <a:fillRef idx="3">
            <a:schemeClr val="accent5"/>
          </a:fillRef>
          <a:effectRef idx="3">
            <a:schemeClr val="accent5"/>
          </a:effectRef>
          <a:fontRef idx="minor">
            <a:schemeClr val="lt1"/>
          </a:fontRef>
        </p:style>
        <p:txBody>
          <a:bodyPr rtlCol="0" anchor="ctr"/>
          <a:lstStyle/>
          <a:p>
            <a:pPr>
              <a:buFont typeface="Wingdings" pitchFamily="2" charset="2"/>
              <a:buChar char="ü"/>
            </a:pPr>
            <a:r>
              <a:rPr lang="en-US" sz="1800" dirty="0" smtClean="0">
                <a:latin typeface="Berlin Sans FB Demi" pitchFamily="34" charset="0"/>
              </a:rPr>
              <a:t>Most customers are from the United States of America, followed by Canada, United Kingdom and Germany. </a:t>
            </a:r>
          </a:p>
          <a:p>
            <a:endParaRPr lang="en-US" sz="1800" dirty="0" smtClean="0">
              <a:latin typeface="Berlin Sans FB Demi" pitchFamily="34" charset="0"/>
            </a:endParaRPr>
          </a:p>
          <a:p>
            <a:pPr>
              <a:buFont typeface="Wingdings" pitchFamily="2" charset="2"/>
              <a:buChar char="ü"/>
            </a:pPr>
            <a:r>
              <a:rPr lang="en-US" sz="1800" dirty="0" smtClean="0">
                <a:latin typeface="Berlin Sans FB Demi" pitchFamily="34" charset="0"/>
              </a:rPr>
              <a:t>Countries with less than 1% customers are labeled as other</a:t>
            </a:r>
            <a:endParaRPr lang="en-US" sz="1800" dirty="0">
              <a:latin typeface="Berlin Sans FB Dem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9030"/>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Top Authors</a:t>
            </a:r>
            <a:endParaRPr lang="en-US" sz="3200" dirty="0">
              <a:solidFill>
                <a:schemeClr val="bg1"/>
              </a:solidFill>
              <a:latin typeface="Berlin Sans FB Demi" pitchFamily="34" charset="0"/>
            </a:endParaRPr>
          </a:p>
        </p:txBody>
      </p:sp>
      <p:sp>
        <p:nvSpPr>
          <p:cNvPr id="3" name="Text Placeholder 2"/>
          <p:cNvSpPr>
            <a:spLocks noGrp="1"/>
          </p:cNvSpPr>
          <p:nvPr>
            <p:ph type="body" idx="1"/>
          </p:nvPr>
        </p:nvSpPr>
        <p:spPr>
          <a:xfrm>
            <a:off x="0" y="710118"/>
            <a:ext cx="9144000" cy="4433381"/>
          </a:xfrm>
        </p:spPr>
        <p:txBody>
          <a:bodyPr/>
          <a:lstStyle/>
          <a:p>
            <a:endParaRPr lang="en-US" dirty="0"/>
          </a:p>
        </p:txBody>
      </p:sp>
      <p:pic>
        <p:nvPicPr>
          <p:cNvPr id="24578" name="Picture 2" descr="C:\Users\ys\OneDrive\Desktop\Capture 4.PNG"/>
          <p:cNvPicPr>
            <a:picLocks noChangeAspect="1" noChangeArrowheads="1"/>
          </p:cNvPicPr>
          <p:nvPr/>
        </p:nvPicPr>
        <p:blipFill>
          <a:blip r:embed="rId2"/>
          <a:srcRect/>
          <a:stretch>
            <a:fillRect/>
          </a:stretch>
        </p:blipFill>
        <p:spPr bwMode="auto">
          <a:xfrm>
            <a:off x="172599" y="886670"/>
            <a:ext cx="5158158" cy="4084164"/>
          </a:xfrm>
          <a:prstGeom prst="rect">
            <a:avLst/>
          </a:prstGeom>
          <a:noFill/>
        </p:spPr>
      </p:pic>
      <p:sp>
        <p:nvSpPr>
          <p:cNvPr id="6" name="Left Arrow Callout 5"/>
          <p:cNvSpPr/>
          <p:nvPr/>
        </p:nvSpPr>
        <p:spPr>
          <a:xfrm>
            <a:off x="5447489" y="1011677"/>
            <a:ext cx="3385226" cy="3784059"/>
          </a:xfrm>
          <a:prstGeom prst="leftArrowCallou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5400000" scaled="1"/>
            <a:tileRect/>
          </a:gradFill>
          <a:ln w="28575">
            <a:solidFill>
              <a:schemeClr val="tx1"/>
            </a:solidFill>
            <a:prstDash val="dash"/>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We can see that “Agatha Christie” is the best author who has written 632 books. </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“William Shakespeare” is the second best author who has written 567 books</a:t>
            </a:r>
            <a:endParaRPr lang="en-US" sz="2000" dirty="0">
              <a:latin typeface="Berlin Sans FB Dem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9030"/>
          </a:xfrm>
        </p:spPr>
        <p:txBody>
          <a:bodyPr/>
          <a:lstStyle/>
          <a:p>
            <a:r>
              <a:rPr lang="en-US" dirty="0" smtClean="0">
                <a:latin typeface="Berlin Sans FB Demi" pitchFamily="34" charset="0"/>
              </a:rPr>
              <a:t>Analysis on: </a:t>
            </a:r>
            <a:r>
              <a:rPr lang="en-US" dirty="0" smtClean="0">
                <a:solidFill>
                  <a:schemeClr val="bg1"/>
                </a:solidFill>
                <a:latin typeface="Berlin Sans FB Demi" pitchFamily="34" charset="0"/>
              </a:rPr>
              <a:t>Top Publishers</a:t>
            </a:r>
            <a:endParaRPr lang="en-US" dirty="0"/>
          </a:p>
        </p:txBody>
      </p:sp>
      <p:pic>
        <p:nvPicPr>
          <p:cNvPr id="25602" name="Picture 2" descr="C:\Users\ys\OneDrive\Desktop\Capture 5.PNG"/>
          <p:cNvPicPr>
            <a:picLocks noChangeAspect="1" noChangeArrowheads="1"/>
          </p:cNvPicPr>
          <p:nvPr/>
        </p:nvPicPr>
        <p:blipFill>
          <a:blip r:embed="rId2"/>
          <a:srcRect/>
          <a:stretch>
            <a:fillRect/>
          </a:stretch>
        </p:blipFill>
        <p:spPr bwMode="auto">
          <a:xfrm>
            <a:off x="221541" y="690662"/>
            <a:ext cx="4603377" cy="4280172"/>
          </a:xfrm>
          <a:prstGeom prst="rect">
            <a:avLst/>
          </a:prstGeom>
          <a:noFill/>
        </p:spPr>
      </p:pic>
      <p:sp>
        <p:nvSpPr>
          <p:cNvPr id="5" name="Left Arrow Callout 4"/>
          <p:cNvSpPr/>
          <p:nvPr/>
        </p:nvSpPr>
        <p:spPr>
          <a:xfrm>
            <a:off x="4873558" y="885217"/>
            <a:ext cx="3618689" cy="3764604"/>
          </a:xfrm>
          <a:prstGeom prst="left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buFont typeface="Wingdings" pitchFamily="2" charset="2"/>
              <a:buChar char="ü"/>
            </a:pPr>
            <a:r>
              <a:rPr lang="en-US" sz="2000" dirty="0" smtClean="0">
                <a:latin typeface="Berlin Sans FB Demi" pitchFamily="34" charset="0"/>
              </a:rPr>
              <a:t>We can see that “Harlequin” is the best publisher which has published 7,535 books. </a:t>
            </a:r>
          </a:p>
          <a:p>
            <a:endParaRPr lang="en-US" sz="2000" dirty="0" smtClean="0">
              <a:latin typeface="Berlin Sans FB Demi" pitchFamily="34" charset="0"/>
            </a:endParaRPr>
          </a:p>
          <a:p>
            <a:pPr>
              <a:buFont typeface="Wingdings" pitchFamily="2" charset="2"/>
              <a:buChar char="ü"/>
            </a:pPr>
            <a:r>
              <a:rPr lang="en-US" sz="2000" dirty="0" smtClean="0">
                <a:latin typeface="Berlin Sans FB Demi" pitchFamily="34" charset="0"/>
              </a:rPr>
              <a:t>“Silhouette” is the second best publisher which has published 4,220 books</a:t>
            </a:r>
            <a:endParaRPr lang="en-US" sz="2000" dirty="0">
              <a:latin typeface="Berlin Sans FB Dem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a:buNone/>
            </a:pPr>
            <a:endParaRPr lang="en-US" sz="5400" dirty="0" smtClean="0">
              <a:solidFill>
                <a:srgbClr val="FF0000"/>
              </a:solidFill>
              <a:latin typeface="Berlin Sans FB Demi" pitchFamily="34" charset="0"/>
            </a:endParaRPr>
          </a:p>
          <a:p>
            <a:pPr>
              <a:buNone/>
            </a:pPr>
            <a:r>
              <a:rPr lang="en-US" sz="5600" dirty="0" smtClean="0">
                <a:solidFill>
                  <a:schemeClr val="bg1"/>
                </a:solidFill>
                <a:latin typeface="Berlin Sans FB Demi" pitchFamily="34" charset="0"/>
              </a:rPr>
              <a:t>Feature </a:t>
            </a:r>
          </a:p>
          <a:p>
            <a:pPr>
              <a:buNone/>
            </a:pPr>
            <a:r>
              <a:rPr lang="en-US" sz="5600" dirty="0" smtClean="0">
                <a:solidFill>
                  <a:schemeClr val="bg1"/>
                </a:solidFill>
                <a:latin typeface="Berlin Sans FB Demi" pitchFamily="34" charset="0"/>
              </a:rPr>
              <a:t>Engineering</a:t>
            </a:r>
            <a:endParaRPr lang="en-US" sz="5600" dirty="0">
              <a:solidFill>
                <a:schemeClr val="bg1"/>
              </a:solidFill>
              <a:latin typeface="Berlin Sans FB Demi" pitchFamily="34" charset="0"/>
            </a:endParaRPr>
          </a:p>
        </p:txBody>
      </p:sp>
      <p:pic>
        <p:nvPicPr>
          <p:cNvPr id="1026" name="Picture 2" descr="C:\Users\ys\OneDrive\Desktop\1_K6ctE0RZme0cqMtknrxq8A.png"/>
          <p:cNvPicPr>
            <a:picLocks noChangeAspect="1" noChangeArrowheads="1"/>
          </p:cNvPicPr>
          <p:nvPr/>
        </p:nvPicPr>
        <p:blipFill>
          <a:blip r:embed="rId2"/>
          <a:srcRect/>
          <a:stretch>
            <a:fillRect/>
          </a:stretch>
        </p:blipFill>
        <p:spPr bwMode="auto">
          <a:xfrm>
            <a:off x="4170067" y="554490"/>
            <a:ext cx="4672484" cy="434910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0"/>
            <a:ext cx="9144000" cy="5143500"/>
          </a:xfrm>
        </p:spPr>
        <p:txBody>
          <a:bodyPr/>
          <a:lstStyle/>
          <a:p>
            <a:pPr>
              <a:buClr>
                <a:schemeClr val="bg1"/>
              </a:buClr>
              <a:buNone/>
            </a:pPr>
            <a:endParaRPr lang="en-US" dirty="0" smtClean="0">
              <a:solidFill>
                <a:schemeClr val="bg1"/>
              </a:solidFill>
              <a:latin typeface="Berlin Sans FB Demi" pitchFamily="34" charset="0"/>
            </a:endParaRPr>
          </a:p>
        </p:txBody>
      </p:sp>
      <p:graphicFrame>
        <p:nvGraphicFramePr>
          <p:cNvPr id="4" name="Diagram 3"/>
          <p:cNvGraphicFramePr/>
          <p:nvPr/>
        </p:nvGraphicFramePr>
        <p:xfrm>
          <a:off x="150725" y="211014"/>
          <a:ext cx="2723103" cy="4932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3195376" y="452175"/>
          <a:ext cx="2773345" cy="45217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p:cNvGraphicFramePr/>
          <p:nvPr/>
        </p:nvGraphicFramePr>
        <p:xfrm>
          <a:off x="6199833" y="502418"/>
          <a:ext cx="2793442" cy="44815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0"/>
            <a:ext cx="9144000" cy="5143500"/>
          </a:xfrm>
        </p:spPr>
        <p:txBody>
          <a:bodyPr/>
          <a:lstStyle/>
          <a:p>
            <a:pPr algn="ctr"/>
            <a:r>
              <a:rPr lang="en-US" sz="5000" dirty="0" smtClean="0">
                <a:solidFill>
                  <a:schemeClr val="bg1"/>
                </a:solidFill>
                <a:latin typeface="Berlin Sans FB Demi" pitchFamily="34" charset="0"/>
              </a:rPr>
              <a:t>Recommendation System</a:t>
            </a: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smtClean="0">
              <a:solidFill>
                <a:schemeClr val="bg1"/>
              </a:solidFill>
              <a:latin typeface="Berlin Sans FB Demi" pitchFamily="34" charset="0"/>
            </a:endParaRPr>
          </a:p>
          <a:p>
            <a:endParaRPr lang="en-US" sz="5000" dirty="0">
              <a:solidFill>
                <a:schemeClr val="bg1"/>
              </a:solidFill>
              <a:latin typeface="Berlin Sans FB Demi" pitchFamily="34" charset="0"/>
            </a:endParaRPr>
          </a:p>
        </p:txBody>
      </p:sp>
      <p:pic>
        <p:nvPicPr>
          <p:cNvPr id="2052" name="Picture 4" descr="C:\Users\ys\OneDrive\Desktop\1_aSq9viZGEYiWwL9uJ3Recw.png"/>
          <p:cNvPicPr>
            <a:picLocks noChangeAspect="1" noChangeArrowheads="1"/>
          </p:cNvPicPr>
          <p:nvPr/>
        </p:nvPicPr>
        <p:blipFill>
          <a:blip r:embed="rId2"/>
          <a:srcRect/>
          <a:stretch>
            <a:fillRect/>
          </a:stretch>
        </p:blipFill>
        <p:spPr bwMode="auto">
          <a:xfrm>
            <a:off x="369651" y="1361693"/>
            <a:ext cx="8394970" cy="335622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sz="3200" dirty="0" smtClean="0">
                <a:latin typeface="Berlin Sans FB Demi" pitchFamily="34" charset="0"/>
              </a:rPr>
              <a:t>Different Recommendation Systems Used:</a:t>
            </a:r>
            <a:endParaRPr lang="en-US" sz="3200" dirty="0">
              <a:latin typeface="Berlin Sans FB Demi" pitchFamily="34" charset="0"/>
            </a:endParaRPr>
          </a:p>
        </p:txBody>
      </p:sp>
      <p:sp>
        <p:nvSpPr>
          <p:cNvPr id="3" name="Text Placeholder 2"/>
          <p:cNvSpPr>
            <a:spLocks noGrp="1"/>
          </p:cNvSpPr>
          <p:nvPr>
            <p:ph type="body" idx="1"/>
          </p:nvPr>
        </p:nvSpPr>
        <p:spPr>
          <a:xfrm>
            <a:off x="0" y="714730"/>
            <a:ext cx="9144000" cy="4428769"/>
          </a:xfrm>
        </p:spPr>
        <p:txBody>
          <a:bodyPr/>
          <a:lstStyle/>
          <a:p>
            <a:pPr>
              <a:buClr>
                <a:schemeClr val="bg1"/>
              </a:buClr>
              <a:buFont typeface="Wingdings" pitchFamily="2" charset="2"/>
              <a:buChar char="Ø"/>
            </a:pPr>
            <a:r>
              <a:rPr lang="en-US" sz="2000" dirty="0" smtClean="0">
                <a:solidFill>
                  <a:schemeClr val="bg1"/>
                </a:solidFill>
                <a:latin typeface="Berlin Sans FB Demi" pitchFamily="34" charset="0"/>
              </a:rPr>
              <a:t>Popularity Based Filtering: It basically uses the items which are in trend right now. For example, if any product which is usually bought by every new user then there are chances that it may suggest that item to the user who just signed up.</a:t>
            </a:r>
          </a:p>
          <a:p>
            <a:pPr>
              <a:buClr>
                <a:schemeClr val="bg1"/>
              </a:buClr>
              <a:buFont typeface="Wingdings" pitchFamily="2" charset="2"/>
              <a:buChar char="Ø"/>
            </a:pPr>
            <a:endParaRPr lang="en-US" sz="2000" dirty="0" smtClean="0">
              <a:solidFill>
                <a:schemeClr val="bg1"/>
              </a:solidFill>
              <a:latin typeface="Berlin Sans FB Demi" pitchFamily="34" charset="0"/>
            </a:endParaRPr>
          </a:p>
          <a:p>
            <a:pPr>
              <a:buClr>
                <a:schemeClr val="bg1"/>
              </a:buClr>
              <a:buFont typeface="Wingdings" pitchFamily="2" charset="2"/>
              <a:buChar char="Ø"/>
            </a:pPr>
            <a:r>
              <a:rPr lang="en-US" sz="2000" dirty="0" smtClean="0">
                <a:solidFill>
                  <a:schemeClr val="bg1"/>
                </a:solidFill>
                <a:latin typeface="Berlin Sans FB Demi" pitchFamily="34" charset="0"/>
              </a:rPr>
              <a:t>Collaborative Filtering: Collaborative filtering is a technique that can filter out items that a user might like on the basis of reactions by similar users.</a:t>
            </a:r>
          </a:p>
          <a:p>
            <a:r>
              <a:rPr lang="en-US" sz="2000" dirty="0" smtClean="0">
                <a:solidFill>
                  <a:schemeClr val="bg1"/>
                </a:solidFill>
                <a:latin typeface="Berlin Sans FB Demi" pitchFamily="34" charset="0"/>
              </a:rPr>
              <a:t>It works by searching a large group of people and finding a smaller set of users with tastes similar to a particular user. It looks at the items they like and combines them to create a ranked list of suggestions.</a:t>
            </a:r>
          </a:p>
          <a:p>
            <a:pPr>
              <a:buClr>
                <a:schemeClr val="bg1"/>
              </a:buClr>
              <a:buFont typeface="Wingdings" pitchFamily="2" charset="2"/>
              <a:buChar char="Ø"/>
            </a:pPr>
            <a:endParaRPr lang="en-US"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sz="3200" dirty="0" smtClean="0">
                <a:latin typeface="Berlin Sans FB Demi" pitchFamily="34" charset="0"/>
              </a:rPr>
              <a:t>Popularity Based Recommender System:</a:t>
            </a:r>
            <a:endParaRPr lang="en-US" sz="3200" dirty="0">
              <a:latin typeface="Berlin Sans FB Demi" pitchFamily="34" charset="0"/>
            </a:endParaRPr>
          </a:p>
        </p:txBody>
      </p:sp>
      <p:sp>
        <p:nvSpPr>
          <p:cNvPr id="3" name="Text Placeholder 2"/>
          <p:cNvSpPr>
            <a:spLocks noGrp="1"/>
          </p:cNvSpPr>
          <p:nvPr>
            <p:ph type="body" idx="1"/>
          </p:nvPr>
        </p:nvSpPr>
        <p:spPr>
          <a:xfrm>
            <a:off x="0" y="627182"/>
            <a:ext cx="8978630" cy="4516318"/>
          </a:xfrm>
        </p:spPr>
        <p:txBody>
          <a:bodyPr/>
          <a:lstStyle/>
          <a:p>
            <a:pPr>
              <a:buClr>
                <a:schemeClr val="bg1"/>
              </a:buClr>
              <a:buFont typeface="Wingdings" pitchFamily="2" charset="2"/>
              <a:buChar char="Ø"/>
            </a:pPr>
            <a:r>
              <a:rPr lang="en-US" sz="1600" dirty="0" smtClean="0">
                <a:solidFill>
                  <a:schemeClr val="bg1"/>
                </a:solidFill>
                <a:latin typeface="Berlin Sans FB Demi" pitchFamily="34" charset="0"/>
              </a:rPr>
              <a:t>The Popularity based recommender provide a general chart of recommended books to all the users. They are not sensitive to the interests and tastes of a particular user.</a:t>
            </a:r>
            <a:endParaRPr lang="en-US" sz="1600" dirty="0">
              <a:solidFill>
                <a:schemeClr val="bg1"/>
              </a:solidFill>
              <a:latin typeface="Berlin Sans FB Demi" pitchFamily="34" charset="0"/>
            </a:endParaRPr>
          </a:p>
        </p:txBody>
      </p:sp>
      <p:pic>
        <p:nvPicPr>
          <p:cNvPr id="4" name="Picture 2" descr="C:\Users\ys\OneDrive\Desktop\eazcfzsfvsfv.PNG"/>
          <p:cNvPicPr>
            <a:picLocks noChangeAspect="1" noChangeArrowheads="1"/>
          </p:cNvPicPr>
          <p:nvPr/>
        </p:nvPicPr>
        <p:blipFill>
          <a:blip r:embed="rId2"/>
          <a:srcRect/>
          <a:stretch>
            <a:fillRect/>
          </a:stretch>
        </p:blipFill>
        <p:spPr bwMode="auto">
          <a:xfrm>
            <a:off x="184826" y="1284052"/>
            <a:ext cx="8822987" cy="385944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2662"/>
          </a:xfrm>
        </p:spPr>
        <p:txBody>
          <a:bodyPr/>
          <a:lstStyle/>
          <a:p>
            <a:r>
              <a:rPr lang="en-US" sz="3600" dirty="0" smtClean="0">
                <a:latin typeface="Berlin Sans FB Demi" pitchFamily="34" charset="0"/>
              </a:rPr>
              <a:t>Presentation Outline:</a:t>
            </a:r>
            <a:endParaRPr lang="en-US" sz="3600" dirty="0">
              <a:latin typeface="Berlin Sans FB Demi" pitchFamily="34" charset="0"/>
            </a:endParaRPr>
          </a:p>
        </p:txBody>
      </p:sp>
      <p:sp>
        <p:nvSpPr>
          <p:cNvPr id="3" name="Text Placeholder 2"/>
          <p:cNvSpPr>
            <a:spLocks noGrp="1"/>
          </p:cNvSpPr>
          <p:nvPr>
            <p:ph type="body" idx="1"/>
          </p:nvPr>
        </p:nvSpPr>
        <p:spPr>
          <a:xfrm>
            <a:off x="0" y="693683"/>
            <a:ext cx="9144000" cy="4449816"/>
          </a:xfrm>
        </p:spPr>
        <p:txBody>
          <a:bodyPr/>
          <a:lstStyle/>
          <a:p>
            <a:pPr lvl="0" indent="-317500">
              <a:buClr>
                <a:schemeClr val="lt1"/>
              </a:buClr>
              <a:buSzPts val="1400"/>
              <a:buFont typeface="Wingdings" pitchFamily="2" charset="2"/>
              <a:buChar char="Ø"/>
            </a:pPr>
            <a:endParaRPr lang="en-GB" b="1" dirty="0" smtClean="0">
              <a:solidFill>
                <a:schemeClr val="lt1"/>
              </a:solidFill>
              <a:latin typeface="Montserrat"/>
              <a:ea typeface="Montserrat"/>
              <a:cs typeface="Montserrat"/>
              <a:sym typeface="Montserrat"/>
            </a:endParaRP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Problem statement</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Data Summary</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Data Pre-processing</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EDA</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Feature Engineering</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Different Recommendation Model</a:t>
            </a:r>
          </a:p>
          <a:p>
            <a:pPr lvl="0" indent="-317500">
              <a:buClr>
                <a:schemeClr val="lt1"/>
              </a:buClr>
              <a:buSzPts val="1400"/>
              <a:buFont typeface="Wingdings" pitchFamily="2" charset="2"/>
              <a:buChar char="Ø"/>
            </a:pPr>
            <a:r>
              <a:rPr lang="en-GB" sz="2200" b="1" dirty="0" smtClean="0">
                <a:solidFill>
                  <a:schemeClr val="lt1"/>
                </a:solidFill>
                <a:latin typeface="Berlin Sans FB Demi" pitchFamily="34" charset="0"/>
                <a:ea typeface="Montserrat"/>
                <a:cs typeface="Montserrat"/>
                <a:sym typeface="Montserrat"/>
              </a:rPr>
              <a:t>Challenges </a:t>
            </a:r>
          </a:p>
          <a:p>
            <a:pPr lvl="0" indent="-317500">
              <a:buClr>
                <a:schemeClr val="lt1"/>
              </a:buClr>
              <a:buSzPts val="1400"/>
              <a:buFont typeface="Wingdings" pitchFamily="2" charset="2"/>
              <a:buChar char="Ø"/>
            </a:pPr>
            <a:r>
              <a:rPr lang="en-GB" sz="2200" b="1" smtClean="0">
                <a:solidFill>
                  <a:schemeClr val="lt1"/>
                </a:solidFill>
                <a:latin typeface="Berlin Sans FB Demi" pitchFamily="34" charset="0"/>
                <a:ea typeface="Montserrat"/>
                <a:cs typeface="Montserrat"/>
                <a:sym typeface="Montserrat"/>
              </a:rPr>
              <a:t>Conclusion</a:t>
            </a:r>
            <a:endParaRPr lang="en-GB" sz="2200" b="1" dirty="0" smtClean="0">
              <a:solidFill>
                <a:schemeClr val="lt1"/>
              </a:solidFill>
              <a:latin typeface="Berlin Sans FB Demi" pitchFamily="34" charset="0"/>
              <a:ea typeface="Montserrat"/>
              <a:cs typeface="Montserrat"/>
              <a:sym typeface="Montserrat"/>
            </a:endParaRPr>
          </a:p>
          <a:p>
            <a:pPr>
              <a:buClr>
                <a:schemeClr val="bg1"/>
              </a:buClr>
              <a:buFont typeface="Wingdings" pitchFamily="2" charset="2"/>
              <a:buChar char="Ø"/>
            </a:pPr>
            <a:endParaRPr lang="en-US" dirty="0"/>
          </a:p>
        </p:txBody>
      </p:sp>
      <p:pic>
        <p:nvPicPr>
          <p:cNvPr id="1026" name="Picture 2" descr="C:\Users\ys\OneDrive\Desktop\download.jpg"/>
          <p:cNvPicPr>
            <a:picLocks noChangeAspect="1" noChangeArrowheads="1"/>
          </p:cNvPicPr>
          <p:nvPr/>
        </p:nvPicPr>
        <p:blipFill>
          <a:blip r:embed="rId2"/>
          <a:srcRect/>
          <a:stretch>
            <a:fillRect/>
          </a:stretch>
        </p:blipFill>
        <p:spPr bwMode="auto">
          <a:xfrm>
            <a:off x="4855779" y="1015545"/>
            <a:ext cx="4092278" cy="386125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dirty="0" smtClean="0">
                <a:latin typeface="Berlin Sans FB Demi" pitchFamily="34" charset="0"/>
              </a:rPr>
              <a:t>Collaborative Filtering (Memory Based Approach)</a:t>
            </a:r>
            <a:endParaRPr lang="en-US" dirty="0">
              <a:latin typeface="Berlin Sans FB Demi" pitchFamily="34" charset="0"/>
            </a:endParaRPr>
          </a:p>
        </p:txBody>
      </p:sp>
      <p:sp>
        <p:nvSpPr>
          <p:cNvPr id="3" name="Text Placeholder 2"/>
          <p:cNvSpPr>
            <a:spLocks noGrp="1"/>
          </p:cNvSpPr>
          <p:nvPr>
            <p:ph type="body" idx="1"/>
          </p:nvPr>
        </p:nvSpPr>
        <p:spPr>
          <a:xfrm>
            <a:off x="0" y="627182"/>
            <a:ext cx="9144000" cy="4516318"/>
          </a:xfrm>
        </p:spPr>
        <p:txBody>
          <a:bodyPr/>
          <a:lstStyle/>
          <a:p>
            <a:pPr>
              <a:buClr>
                <a:schemeClr val="bg1"/>
              </a:buClr>
              <a:buNone/>
            </a:pPr>
            <a:endParaRPr lang="en-US" sz="1600" dirty="0">
              <a:solidFill>
                <a:schemeClr val="bg1"/>
              </a:solidFill>
              <a:latin typeface="Berlin Sans FB Demi" pitchFamily="34" charset="0"/>
            </a:endParaRPr>
          </a:p>
        </p:txBody>
      </p:sp>
      <p:pic>
        <p:nvPicPr>
          <p:cNvPr id="1027" name="Picture 3" descr="C:\Users\ys\OneDrive\Desktop\jhjh.PNG"/>
          <p:cNvPicPr>
            <a:picLocks noChangeAspect="1" noChangeArrowheads="1"/>
          </p:cNvPicPr>
          <p:nvPr/>
        </p:nvPicPr>
        <p:blipFill>
          <a:blip r:embed="rId2"/>
          <a:srcRect/>
          <a:stretch>
            <a:fillRect/>
          </a:stretch>
        </p:blipFill>
        <p:spPr bwMode="auto">
          <a:xfrm>
            <a:off x="4844375" y="726925"/>
            <a:ext cx="4035782" cy="2327559"/>
          </a:xfrm>
          <a:prstGeom prst="rect">
            <a:avLst/>
          </a:prstGeom>
          <a:noFill/>
        </p:spPr>
      </p:pic>
      <p:pic>
        <p:nvPicPr>
          <p:cNvPr id="1028" name="Picture 4" descr="C:\Users\ys\OneDrive\Desktop\hjhjjk.PNG"/>
          <p:cNvPicPr>
            <a:picLocks noChangeAspect="1" noChangeArrowheads="1"/>
          </p:cNvPicPr>
          <p:nvPr/>
        </p:nvPicPr>
        <p:blipFill>
          <a:blip r:embed="rId3"/>
          <a:srcRect/>
          <a:stretch>
            <a:fillRect/>
          </a:stretch>
        </p:blipFill>
        <p:spPr bwMode="auto">
          <a:xfrm>
            <a:off x="172599" y="760886"/>
            <a:ext cx="4039478" cy="2196323"/>
          </a:xfrm>
          <a:prstGeom prst="rect">
            <a:avLst/>
          </a:prstGeom>
          <a:noFill/>
        </p:spPr>
      </p:pic>
      <p:sp>
        <p:nvSpPr>
          <p:cNvPr id="8" name="Rounded Rectangle 7"/>
          <p:cNvSpPr/>
          <p:nvPr/>
        </p:nvSpPr>
        <p:spPr>
          <a:xfrm>
            <a:off x="1546697" y="3287948"/>
            <a:ext cx="5680953" cy="1400783"/>
          </a:xfrm>
          <a:prstGeom prst="roundRect">
            <a:avLst/>
          </a:prstGeom>
          <a:ln>
            <a:noFill/>
          </a:ln>
          <a:effectLst>
            <a:glow rad="228600">
              <a:schemeClr val="accent5">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dirty="0" smtClean="0">
                <a:latin typeface="Berlin Sans FB Demi" pitchFamily="34" charset="0"/>
              </a:rPr>
              <a:t>It's clear that for the given dataset much better results can be obtained with SVD approach - both in terms of accuracy and training / testing time.</a:t>
            </a:r>
            <a:endParaRPr lang="en-US" sz="1800" dirty="0">
              <a:latin typeface="Berlin Sans FB Dem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1128410"/>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br>
              <a:rPr lang="en-US" dirty="0" smtClean="0">
                <a:latin typeface="Berlin Sans FB Demi" pitchFamily="34" charset="0"/>
              </a:rPr>
            </a:br>
            <a:endParaRPr lang="en-US" dirty="0"/>
          </a:p>
        </p:txBody>
      </p:sp>
      <p:sp>
        <p:nvSpPr>
          <p:cNvPr id="3" name="Text Placeholder 2"/>
          <p:cNvSpPr>
            <a:spLocks noGrp="1"/>
          </p:cNvSpPr>
          <p:nvPr>
            <p:ph type="body" idx="1"/>
          </p:nvPr>
        </p:nvSpPr>
        <p:spPr>
          <a:xfrm>
            <a:off x="0" y="972766"/>
            <a:ext cx="9144000" cy="4170733"/>
          </a:xfrm>
        </p:spPr>
        <p:txBody>
          <a:bodyPr/>
          <a:lstStyle/>
          <a:p>
            <a:endParaRPr lang="en-US" dirty="0"/>
          </a:p>
        </p:txBody>
      </p:sp>
      <p:pic>
        <p:nvPicPr>
          <p:cNvPr id="2050" name="Picture 2" descr="C:\Users\ys\OneDrive\Desktop\jhuiuiyiu.PNG"/>
          <p:cNvPicPr>
            <a:picLocks noChangeAspect="1" noChangeArrowheads="1"/>
          </p:cNvPicPr>
          <p:nvPr/>
        </p:nvPicPr>
        <p:blipFill>
          <a:blip r:embed="rId2"/>
          <a:srcRect/>
          <a:stretch>
            <a:fillRect/>
          </a:stretch>
        </p:blipFill>
        <p:spPr bwMode="auto">
          <a:xfrm>
            <a:off x="690664" y="1029713"/>
            <a:ext cx="7655667" cy="1781582"/>
          </a:xfrm>
          <a:prstGeom prst="rect">
            <a:avLst/>
          </a:prstGeom>
          <a:noFill/>
        </p:spPr>
      </p:pic>
      <p:sp>
        <p:nvSpPr>
          <p:cNvPr id="5" name="Rounded Rectangle 4"/>
          <p:cNvSpPr/>
          <p:nvPr/>
        </p:nvSpPr>
        <p:spPr>
          <a:xfrm>
            <a:off x="486384" y="2889116"/>
            <a:ext cx="8103140" cy="2042808"/>
          </a:xfrm>
          <a:prstGeom prst="roundRect">
            <a:avLst/>
          </a:prstGeom>
          <a:ln>
            <a:noFill/>
          </a:ln>
          <a:effectLst>
            <a:glow rad="228600">
              <a:schemeClr val="accent6">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rtlCol="0" anchor="ctr"/>
          <a:lstStyle/>
          <a:p>
            <a:r>
              <a:rPr lang="en-US" sz="1600" dirty="0" smtClean="0">
                <a:solidFill>
                  <a:schemeClr val="bg1"/>
                </a:solidFill>
                <a:latin typeface="Berlin Sans FB Demi" pitchFamily="34" charset="0"/>
              </a:rPr>
              <a:t>Distribution of actual and predicted ratings in the test set According to the distribution of actual ratings of books in the test set, the biggest part of users give positive scores - between 7 and 10. The mode equals 8 but count of ratings 7, 9, 10 is also noticeable. The distribution of predicted ratings in the test set is visibly different. One more time, 8 is a mode but scores 7, 9 and 10 are clearly less frequent.</a:t>
            </a:r>
            <a:br>
              <a:rPr lang="en-US" sz="1600" dirty="0" smtClean="0">
                <a:solidFill>
                  <a:schemeClr val="bg1"/>
                </a:solidFill>
                <a:latin typeface="Berlin Sans FB Demi" pitchFamily="34" charset="0"/>
              </a:rPr>
            </a:br>
            <a:r>
              <a:rPr lang="en-US" sz="1600" dirty="0" smtClean="0">
                <a:solidFill>
                  <a:schemeClr val="bg1"/>
                </a:solidFill>
                <a:latin typeface="Berlin Sans FB Demi" pitchFamily="34" charset="0"/>
              </a:rPr>
              <a:t>It shows that the recommender system is not perfect and it cannot reflect the real distribution of book ratings.</a:t>
            </a:r>
            <a:endParaRPr lang="en-US" sz="16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875489"/>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endParaRPr lang="en-US" dirty="0"/>
          </a:p>
        </p:txBody>
      </p:sp>
      <p:sp>
        <p:nvSpPr>
          <p:cNvPr id="3" name="Text Placeholder 2"/>
          <p:cNvSpPr>
            <a:spLocks noGrp="1"/>
          </p:cNvSpPr>
          <p:nvPr>
            <p:ph type="body" idx="1"/>
          </p:nvPr>
        </p:nvSpPr>
        <p:spPr>
          <a:xfrm>
            <a:off x="0" y="821734"/>
            <a:ext cx="9144000" cy="4321766"/>
          </a:xfrm>
        </p:spPr>
        <p:txBody>
          <a:bodyPr/>
          <a:lstStyle/>
          <a:p>
            <a:pPr>
              <a:buClr>
                <a:schemeClr val="bg1"/>
              </a:buClr>
              <a:buFont typeface="Wingdings" pitchFamily="2" charset="2"/>
              <a:buChar char="Ø"/>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User-ID - 193458 </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b="1" dirty="0" smtClean="0">
                <a:solidFill>
                  <a:schemeClr val="bg1"/>
                </a:solidFill>
                <a:latin typeface="Berlin Sans FB Demi" pitchFamily="34" charset="0"/>
              </a:rPr>
              <a:t>Test set: predicted top rated books</a:t>
            </a: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Font typeface="Wingdings" pitchFamily="2" charset="2"/>
              <a:buChar char="Ø"/>
            </a:pPr>
            <a:endParaRPr lang="en-US" sz="1600" b="1" dirty="0" smtClean="0">
              <a:solidFill>
                <a:schemeClr val="bg1"/>
              </a:solidFill>
              <a:latin typeface="Berlin Sans FB Demi" pitchFamily="34" charset="0"/>
            </a:endParaRPr>
          </a:p>
          <a:p>
            <a:pPr>
              <a:buClr>
                <a:schemeClr val="bg1"/>
              </a:buClr>
              <a:buNone/>
            </a:pPr>
            <a:endParaRPr lang="en-US" sz="1600" b="1" dirty="0" smtClean="0">
              <a:solidFill>
                <a:schemeClr val="bg1"/>
              </a:solidFill>
              <a:latin typeface="Berlin Sans FB Demi" pitchFamily="34" charset="0"/>
            </a:endParaRPr>
          </a:p>
          <a:p>
            <a:pPr>
              <a:buClr>
                <a:schemeClr val="bg1"/>
              </a:buClr>
              <a:buNone/>
            </a:pPr>
            <a:endParaRPr lang="en-US" dirty="0"/>
          </a:p>
        </p:txBody>
      </p:sp>
      <p:pic>
        <p:nvPicPr>
          <p:cNvPr id="3074" name="Picture 2" descr="C:\Users\ys\OneDrive\Desktop\hjhkjnk,m,.PNG"/>
          <p:cNvPicPr>
            <a:picLocks noChangeAspect="1" noChangeArrowheads="1"/>
          </p:cNvPicPr>
          <p:nvPr/>
        </p:nvPicPr>
        <p:blipFill>
          <a:blip r:embed="rId2"/>
          <a:srcRect/>
          <a:stretch>
            <a:fillRect/>
          </a:stretch>
        </p:blipFill>
        <p:spPr bwMode="auto">
          <a:xfrm>
            <a:off x="542182" y="2324945"/>
            <a:ext cx="8202984" cy="2217872"/>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904672"/>
          </a:xfrm>
        </p:spPr>
        <p:txBody>
          <a:bodyPr/>
          <a:lstStyle/>
          <a:p>
            <a:r>
              <a:rPr lang="en-US" dirty="0" smtClean="0">
                <a:latin typeface="Berlin Sans FB Demi" pitchFamily="34" charset="0"/>
              </a:rPr>
              <a:t>Collaborative Filtering (Memory Based Approach) -</a:t>
            </a:r>
            <a:br>
              <a:rPr lang="en-US" dirty="0" smtClean="0">
                <a:latin typeface="Berlin Sans FB Demi" pitchFamily="34" charset="0"/>
              </a:rPr>
            </a:br>
            <a:r>
              <a:rPr lang="en-US" dirty="0" smtClean="0">
                <a:latin typeface="Berlin Sans FB Demi" pitchFamily="34" charset="0"/>
              </a:rPr>
              <a:t>SVD Model Results</a:t>
            </a:r>
            <a:endParaRPr lang="en-US" dirty="0"/>
          </a:p>
        </p:txBody>
      </p:sp>
      <p:sp>
        <p:nvSpPr>
          <p:cNvPr id="3" name="Text Placeholder 2"/>
          <p:cNvSpPr>
            <a:spLocks noGrp="1"/>
          </p:cNvSpPr>
          <p:nvPr>
            <p:ph type="body" idx="1"/>
          </p:nvPr>
        </p:nvSpPr>
        <p:spPr>
          <a:xfrm>
            <a:off x="0" y="919010"/>
            <a:ext cx="9144000" cy="4224489"/>
          </a:xfrm>
        </p:spPr>
        <p:txBody>
          <a:bodyPr/>
          <a:lstStyle/>
          <a:p>
            <a:pPr>
              <a:buClr>
                <a:schemeClr val="bg1"/>
              </a:buClr>
              <a:buFont typeface="Wingdings" pitchFamily="2" charset="2"/>
              <a:buChar char="Ø"/>
            </a:pPr>
            <a:r>
              <a:rPr lang="en-US" b="1" dirty="0" smtClean="0">
                <a:solidFill>
                  <a:schemeClr val="bg1"/>
                </a:solidFill>
                <a:latin typeface="Berlin Sans FB Demi" pitchFamily="34" charset="0"/>
              </a:rPr>
              <a:t>Test set: actual top rated books</a:t>
            </a:r>
            <a:endParaRPr lang="en-US" b="1" dirty="0">
              <a:solidFill>
                <a:schemeClr val="bg1"/>
              </a:solidFill>
              <a:latin typeface="Berlin Sans FB Demi" pitchFamily="34" charset="0"/>
            </a:endParaRPr>
          </a:p>
        </p:txBody>
      </p:sp>
      <p:pic>
        <p:nvPicPr>
          <p:cNvPr id="4098" name="Picture 2" descr="C:\Users\ys\OneDrive\Desktop\njhjihkjnk.PNG"/>
          <p:cNvPicPr>
            <a:picLocks noChangeAspect="1" noChangeArrowheads="1"/>
          </p:cNvPicPr>
          <p:nvPr/>
        </p:nvPicPr>
        <p:blipFill>
          <a:blip r:embed="rId2"/>
          <a:srcRect/>
          <a:stretch>
            <a:fillRect/>
          </a:stretch>
        </p:blipFill>
        <p:spPr bwMode="auto">
          <a:xfrm>
            <a:off x="509396" y="1392203"/>
            <a:ext cx="8088313" cy="1714500"/>
          </a:xfrm>
          <a:prstGeom prst="rect">
            <a:avLst/>
          </a:prstGeom>
          <a:noFill/>
        </p:spPr>
      </p:pic>
      <p:sp>
        <p:nvSpPr>
          <p:cNvPr id="5" name="Rounded Rectangle 4"/>
          <p:cNvSpPr/>
          <p:nvPr/>
        </p:nvSpPr>
        <p:spPr>
          <a:xfrm>
            <a:off x="371788" y="3114989"/>
            <a:ext cx="8490857" cy="1879042"/>
          </a:xfrm>
          <a:prstGeom prst="roundRect">
            <a:avLst/>
          </a:prstGeom>
          <a:solidFill>
            <a:schemeClr val="accent6">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Berlin Sans FB Demi" pitchFamily="34" charset="0"/>
              </a:rPr>
              <a:t>For this part of the analysis, the user with id 193458 was selected. By analyzing book ratings by this user, it can be noted that he/she likes diverse types of readings: English romantic novels (Pride and Prejudice, Sense and Sensibility), fantasy (Narnia) as well as historical novels (Schindler's List). Among the recommended books there are other works from Narnia's series, two historical novels and one romance which correlates with user's previous preferences.</a:t>
            </a:r>
            <a:endParaRPr lang="en-US" sz="1600" dirty="0">
              <a:latin typeface="Berlin Sans FB Dem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dirty="0" smtClean="0">
                <a:latin typeface="Berlin Sans FB Demi" pitchFamily="34" charset="0"/>
              </a:rPr>
              <a:t>Collaborative Filtering (Model Based Approach)</a:t>
            </a:r>
            <a:endParaRPr lang="en-US" dirty="0"/>
          </a:p>
        </p:txBody>
      </p:sp>
      <p:sp>
        <p:nvSpPr>
          <p:cNvPr id="3" name="Text Placeholder 2"/>
          <p:cNvSpPr>
            <a:spLocks noGrp="1"/>
          </p:cNvSpPr>
          <p:nvPr>
            <p:ph type="body" idx="1"/>
          </p:nvPr>
        </p:nvSpPr>
        <p:spPr>
          <a:xfrm>
            <a:off x="0" y="675820"/>
            <a:ext cx="9144000" cy="4467680"/>
          </a:xfrm>
        </p:spPr>
        <p:txBody>
          <a:bodyPr/>
          <a:lstStyle/>
          <a:p>
            <a:pPr>
              <a:buClr>
                <a:schemeClr val="bg1"/>
              </a:buClr>
              <a:buFont typeface="Wingdings" pitchFamily="2" charset="2"/>
              <a:buChar char="Ø"/>
            </a:pPr>
            <a:r>
              <a:rPr lang="en-US" sz="1600" dirty="0" smtClean="0">
                <a:solidFill>
                  <a:schemeClr val="bg1"/>
                </a:solidFill>
                <a:latin typeface="Berlin Sans FB Demi" pitchFamily="34" charset="0"/>
              </a:rPr>
              <a:t>It makes predictions about the interests of a user by collecting preferences from many users. The underlying assumption is, if a person A has the same opinion as a person B on a set of items, A is more likely to have B's opinion for a given item than that of a randomly chosen person. </a:t>
            </a:r>
            <a:endParaRPr lang="en-US" sz="1600" dirty="0">
              <a:solidFill>
                <a:schemeClr val="bg1"/>
              </a:solidFill>
              <a:latin typeface="Berlin Sans FB Demi" pitchFamily="34" charset="0"/>
            </a:endParaRPr>
          </a:p>
        </p:txBody>
      </p:sp>
      <p:pic>
        <p:nvPicPr>
          <p:cNvPr id="3074" name="Picture 2" descr="C:\Users\ys\OneDrive\Desktop\WhatsApp Image 2022-05-20 at 11.33.30 PM.jpeg"/>
          <p:cNvPicPr>
            <a:picLocks noChangeAspect="1" noChangeArrowheads="1"/>
          </p:cNvPicPr>
          <p:nvPr/>
        </p:nvPicPr>
        <p:blipFill>
          <a:blip r:embed="rId2"/>
          <a:srcRect/>
          <a:stretch>
            <a:fillRect/>
          </a:stretch>
        </p:blipFill>
        <p:spPr bwMode="auto">
          <a:xfrm>
            <a:off x="583660" y="1916348"/>
            <a:ext cx="8025319" cy="3083667"/>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dirty="0" smtClean="0">
                <a:latin typeface="Berlin Sans FB Demi" pitchFamily="34" charset="0"/>
              </a:rPr>
              <a:t>Collaborative Filtering-(Item-Item based)</a:t>
            </a:r>
            <a:endParaRPr lang="en-US" dirty="0">
              <a:latin typeface="Berlin Sans FB Demi" pitchFamily="34" charset="0"/>
            </a:endParaRPr>
          </a:p>
        </p:txBody>
      </p:sp>
      <p:sp>
        <p:nvSpPr>
          <p:cNvPr id="3" name="Text Placeholder 2"/>
          <p:cNvSpPr>
            <a:spLocks noGrp="1"/>
          </p:cNvSpPr>
          <p:nvPr>
            <p:ph type="body" idx="1"/>
          </p:nvPr>
        </p:nvSpPr>
        <p:spPr>
          <a:xfrm>
            <a:off x="0" y="632298"/>
            <a:ext cx="9144000" cy="4511201"/>
          </a:xfrm>
        </p:spPr>
        <p:txBody>
          <a:bodyPr/>
          <a:lstStyle/>
          <a:p>
            <a:pPr>
              <a:buNone/>
            </a:pPr>
            <a:r>
              <a:rPr lang="en-US" sz="2000" dirty="0" smtClean="0">
                <a:solidFill>
                  <a:schemeClr val="bg1"/>
                </a:solidFill>
                <a:latin typeface="Berlin Sans FB Demi" pitchFamily="34" charset="0"/>
              </a:rPr>
              <a:t>        INPUT                                                         OUTPUT</a:t>
            </a:r>
            <a:endParaRPr lang="en-US" sz="2000" dirty="0">
              <a:solidFill>
                <a:schemeClr val="bg1"/>
              </a:solidFill>
              <a:latin typeface="Berlin Sans FB Demi" pitchFamily="34" charset="0"/>
            </a:endParaRPr>
          </a:p>
        </p:txBody>
      </p:sp>
      <p:pic>
        <p:nvPicPr>
          <p:cNvPr id="5122" name="Picture 2" descr="C:\Users\ys\OneDrive\Desktop\Capture.PNG"/>
          <p:cNvPicPr>
            <a:picLocks noChangeAspect="1" noChangeArrowheads="1"/>
          </p:cNvPicPr>
          <p:nvPr/>
        </p:nvPicPr>
        <p:blipFill>
          <a:blip r:embed="rId2"/>
          <a:srcRect/>
          <a:stretch>
            <a:fillRect/>
          </a:stretch>
        </p:blipFill>
        <p:spPr bwMode="auto">
          <a:xfrm>
            <a:off x="0" y="1215957"/>
            <a:ext cx="2227634" cy="3696510"/>
          </a:xfrm>
          <a:prstGeom prst="rect">
            <a:avLst/>
          </a:prstGeom>
          <a:noFill/>
        </p:spPr>
      </p:pic>
      <p:pic>
        <p:nvPicPr>
          <p:cNvPr id="5123" name="Picture 3" descr="C:\Users\ys\OneDrive\Desktop\jkjkjknm,nmn.PNG"/>
          <p:cNvPicPr>
            <a:picLocks noChangeAspect="1" noChangeArrowheads="1"/>
          </p:cNvPicPr>
          <p:nvPr/>
        </p:nvPicPr>
        <p:blipFill>
          <a:blip r:embed="rId3"/>
          <a:srcRect/>
          <a:stretch>
            <a:fillRect/>
          </a:stretch>
        </p:blipFill>
        <p:spPr bwMode="auto">
          <a:xfrm>
            <a:off x="2957210" y="1127732"/>
            <a:ext cx="6050604" cy="3775008"/>
          </a:xfrm>
          <a:prstGeom prst="rect">
            <a:avLst/>
          </a:prstGeom>
          <a:noFill/>
        </p:spPr>
      </p:pic>
      <p:sp>
        <p:nvSpPr>
          <p:cNvPr id="8" name="Right Arrow 7"/>
          <p:cNvSpPr/>
          <p:nvPr/>
        </p:nvSpPr>
        <p:spPr>
          <a:xfrm>
            <a:off x="2247089" y="2431914"/>
            <a:ext cx="680936" cy="107977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80936"/>
          </a:xfrm>
        </p:spPr>
        <p:txBody>
          <a:bodyPr/>
          <a:lstStyle/>
          <a:p>
            <a:r>
              <a:rPr lang="en-US" dirty="0" smtClean="0">
                <a:latin typeface="Berlin Sans FB Demi" pitchFamily="34" charset="0"/>
              </a:rPr>
              <a:t>Collaborative Filtering-(User-Item based)</a:t>
            </a:r>
            <a:endParaRPr lang="en-US" dirty="0"/>
          </a:p>
        </p:txBody>
      </p:sp>
      <p:sp>
        <p:nvSpPr>
          <p:cNvPr id="3" name="Text Placeholder 2"/>
          <p:cNvSpPr>
            <a:spLocks noGrp="1"/>
          </p:cNvSpPr>
          <p:nvPr>
            <p:ph type="body" idx="1"/>
          </p:nvPr>
        </p:nvSpPr>
        <p:spPr>
          <a:xfrm>
            <a:off x="0" y="578542"/>
            <a:ext cx="9144000" cy="4564957"/>
          </a:xfrm>
        </p:spPr>
        <p:txBody>
          <a:bodyPr/>
          <a:lstStyle/>
          <a:p>
            <a:endParaRPr lang="en-US" dirty="0"/>
          </a:p>
        </p:txBody>
      </p:sp>
      <p:pic>
        <p:nvPicPr>
          <p:cNvPr id="6146" name="Picture 2" descr="C:\Users\ys\OneDrive\Desktop\nmkjn,m,mn,m.PNG"/>
          <p:cNvPicPr>
            <a:picLocks noChangeAspect="1" noChangeArrowheads="1"/>
          </p:cNvPicPr>
          <p:nvPr/>
        </p:nvPicPr>
        <p:blipFill>
          <a:blip r:embed="rId2"/>
          <a:srcRect/>
          <a:stretch>
            <a:fillRect/>
          </a:stretch>
        </p:blipFill>
        <p:spPr bwMode="auto">
          <a:xfrm>
            <a:off x="602001" y="909130"/>
            <a:ext cx="7942304" cy="359477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39302"/>
          </a:xfrm>
        </p:spPr>
        <p:txBody>
          <a:bodyPr/>
          <a:lstStyle/>
          <a:p>
            <a:r>
              <a:rPr lang="en-US" sz="3600" dirty="0" smtClean="0">
                <a:latin typeface="Berlin Sans FB Demi" pitchFamily="34" charset="0"/>
              </a:rPr>
              <a:t>Conclusion</a:t>
            </a:r>
            <a:endParaRPr lang="en-US" sz="3600" dirty="0">
              <a:latin typeface="Berlin Sans FB Demi" pitchFamily="34" charset="0"/>
            </a:endParaRPr>
          </a:p>
        </p:txBody>
      </p:sp>
      <p:sp>
        <p:nvSpPr>
          <p:cNvPr id="3" name="Text Placeholder 2"/>
          <p:cNvSpPr>
            <a:spLocks noGrp="1"/>
          </p:cNvSpPr>
          <p:nvPr>
            <p:ph type="body" idx="1"/>
          </p:nvPr>
        </p:nvSpPr>
        <p:spPr>
          <a:xfrm>
            <a:off x="0" y="666092"/>
            <a:ext cx="9144000" cy="4477407"/>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Majority of the readers were of the age bracket 20 - 40 and most of them came from North American and European countries namely USA, Canada, UK, Germany and Spain.</a:t>
            </a:r>
          </a:p>
          <a:p>
            <a:pPr>
              <a:buClr>
                <a:schemeClr val="bg1"/>
              </a:buClr>
              <a:buFont typeface="Wingdings" pitchFamily="2" charset="2"/>
              <a:buChar char="Ø"/>
            </a:pPr>
            <a:r>
              <a:rPr lang="en-US" sz="1700" dirty="0" smtClean="0">
                <a:solidFill>
                  <a:schemeClr val="bg1"/>
                </a:solidFill>
                <a:latin typeface="Berlin Sans FB Demi" pitchFamily="34" charset="0"/>
              </a:rPr>
              <a:t>If we look at the ratings distribution, most of the books have high ratings with maximum books being rated 8. Ratings below 5 are few in number.</a:t>
            </a:r>
          </a:p>
          <a:p>
            <a:pPr>
              <a:buClr>
                <a:schemeClr val="bg1"/>
              </a:buClr>
              <a:buFont typeface="Wingdings" pitchFamily="2" charset="2"/>
              <a:buChar char="Ø"/>
            </a:pPr>
            <a:r>
              <a:rPr lang="en-US" sz="1700" dirty="0" smtClean="0">
                <a:solidFill>
                  <a:schemeClr val="bg1"/>
                </a:solidFill>
                <a:latin typeface="Berlin Sans FB Demi" pitchFamily="34" charset="0"/>
              </a:rPr>
              <a:t>Author with the most books was Agatha Christie, William Shakespeare and Stephen King.</a:t>
            </a:r>
          </a:p>
          <a:p>
            <a:pPr>
              <a:buClr>
                <a:schemeClr val="bg1"/>
              </a:buClr>
              <a:buFont typeface="Wingdings" pitchFamily="2" charset="2"/>
              <a:buChar char="Ø"/>
            </a:pPr>
            <a:r>
              <a:rPr lang="en-US" sz="1700" dirty="0" smtClean="0">
                <a:solidFill>
                  <a:schemeClr val="bg1"/>
                </a:solidFill>
                <a:latin typeface="Berlin Sans FB Demi" pitchFamily="34" charset="0"/>
              </a:rPr>
              <a:t>For modeling, it was observed that for model based collaborative filtering SVD technique worked way better than NMF with lower Mean Absolute Error (MAE).</a:t>
            </a:r>
          </a:p>
          <a:p>
            <a:pPr>
              <a:buClr>
                <a:schemeClr val="bg1"/>
              </a:buClr>
              <a:buFont typeface="Wingdings" pitchFamily="2" charset="2"/>
              <a:buChar char="Ø"/>
            </a:pPr>
            <a:r>
              <a:rPr lang="en-US" sz="1700" dirty="0" smtClean="0">
                <a:solidFill>
                  <a:schemeClr val="bg1"/>
                </a:solidFill>
                <a:latin typeface="Berlin Sans FB Demi" pitchFamily="34" charset="0"/>
              </a:rPr>
              <a:t>Amongst the memory based approach, item-item CF performed better than user-user CF because of lower computation requirements . </a:t>
            </a:r>
          </a:p>
          <a:p>
            <a:pPr>
              <a:buClr>
                <a:schemeClr val="bg1"/>
              </a:buClr>
              <a:buFont typeface="Wingdings" pitchFamily="2" charset="2"/>
              <a:buChar char="Ø"/>
            </a:pPr>
            <a:r>
              <a:rPr lang="en-US" sz="1700" dirty="0" smtClean="0">
                <a:solidFill>
                  <a:schemeClr val="bg1"/>
                </a:solidFill>
                <a:latin typeface="Berlin Sans FB Demi" pitchFamily="34" charset="0"/>
              </a:rPr>
              <a:t>It is very important to deal with implicit and explicit user ratings, separately. </a:t>
            </a:r>
          </a:p>
          <a:p>
            <a:pPr>
              <a:buClr>
                <a:schemeClr val="bg1"/>
              </a:buClr>
              <a:buFont typeface="Wingdings" pitchFamily="2" charset="2"/>
              <a:buChar char="Ø"/>
            </a:pPr>
            <a:r>
              <a:rPr lang="en-US" sz="1700" dirty="0" smtClean="0">
                <a:solidFill>
                  <a:schemeClr val="bg1"/>
                </a:solidFill>
                <a:latin typeface="Berlin Sans FB Demi" pitchFamily="34" charset="0"/>
              </a:rPr>
              <a:t>For dealing with explicit ratings, we can build simple models based on ratings, and we can also use certain comprehensive models based on Collaborative Filtering approach.</a:t>
            </a:r>
            <a:endParaRPr lang="en-US" sz="17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71209"/>
          </a:xfrm>
        </p:spPr>
        <p:txBody>
          <a:bodyPr/>
          <a:lstStyle/>
          <a:p>
            <a:r>
              <a:rPr lang="en-US" sz="3600" dirty="0" smtClean="0">
                <a:latin typeface="Berlin Sans FB Demi" pitchFamily="34" charset="0"/>
              </a:rPr>
              <a:t>Conclusion (Contd.)</a:t>
            </a:r>
            <a:endParaRPr lang="en-US" sz="3600" dirty="0">
              <a:latin typeface="Berlin Sans FB Demi" pitchFamily="34" charset="0"/>
            </a:endParaRPr>
          </a:p>
        </p:txBody>
      </p:sp>
      <p:sp>
        <p:nvSpPr>
          <p:cNvPr id="3" name="Text Placeholder 2"/>
          <p:cNvSpPr>
            <a:spLocks noGrp="1"/>
          </p:cNvSpPr>
          <p:nvPr>
            <p:ph type="body" idx="1"/>
          </p:nvPr>
        </p:nvSpPr>
        <p:spPr>
          <a:xfrm>
            <a:off x="0" y="646636"/>
            <a:ext cx="9144000" cy="4496863"/>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For dealing with implicit ratings, we can build KNN based models , and we can also use content based models, which utilize the similarity of different contents, to make recommendations.</a:t>
            </a:r>
          </a:p>
          <a:p>
            <a:pPr>
              <a:buClr>
                <a:schemeClr val="bg1"/>
              </a:buClr>
              <a:buFont typeface="Wingdings" pitchFamily="2" charset="2"/>
              <a:buChar char="Ø"/>
            </a:pPr>
            <a:r>
              <a:rPr lang="en-US" sz="1700" dirty="0" smtClean="0">
                <a:solidFill>
                  <a:schemeClr val="bg1"/>
                </a:solidFill>
                <a:latin typeface="Berlin Sans FB Demi" pitchFamily="34" charset="0"/>
              </a:rPr>
              <a:t>It is crucial to be precise about user preferences, otherwise repetitive recommendations can cause nuisance to the user. </a:t>
            </a:r>
            <a:endParaRPr lang="en-US" sz="1700"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90664"/>
          </a:xfrm>
        </p:spPr>
        <p:txBody>
          <a:bodyPr/>
          <a:lstStyle/>
          <a:p>
            <a:r>
              <a:rPr lang="en-US" sz="3600" dirty="0" smtClean="0">
                <a:latin typeface="Berlin Sans FB Demi" pitchFamily="34" charset="0"/>
              </a:rPr>
              <a:t>Challenges</a:t>
            </a:r>
            <a:endParaRPr lang="en-US" sz="3600" dirty="0">
              <a:latin typeface="Berlin Sans FB Demi" pitchFamily="34" charset="0"/>
            </a:endParaRPr>
          </a:p>
        </p:txBody>
      </p:sp>
      <p:sp>
        <p:nvSpPr>
          <p:cNvPr id="3" name="Text Placeholder 2"/>
          <p:cNvSpPr>
            <a:spLocks noGrp="1"/>
          </p:cNvSpPr>
          <p:nvPr>
            <p:ph type="body" idx="1"/>
          </p:nvPr>
        </p:nvSpPr>
        <p:spPr>
          <a:xfrm>
            <a:off x="0" y="705002"/>
            <a:ext cx="9144000" cy="4438497"/>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Handling of </a:t>
            </a:r>
            <a:r>
              <a:rPr lang="en-US" dirty="0" err="1" smtClean="0">
                <a:solidFill>
                  <a:schemeClr val="bg1"/>
                </a:solidFill>
                <a:latin typeface="Berlin Sans FB Demi" pitchFamily="34" charset="0"/>
              </a:rPr>
              <a:t>sparsity</a:t>
            </a:r>
            <a:r>
              <a:rPr lang="en-US" dirty="0" smtClean="0">
                <a:solidFill>
                  <a:schemeClr val="bg1"/>
                </a:solidFill>
                <a:latin typeface="Berlin Sans FB Demi" pitchFamily="34" charset="0"/>
              </a:rPr>
              <a:t> was a major challenge as well since the user interactions were not present for the majority of the books.</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Understanding the metric for evaluation was a challenge as well. </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Since the data consisted of text data, data cleaning was a major challenge in features like Location etc.</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Decision making on missing value imputations and outlier treatment was quite challenging as well.</a:t>
            </a:r>
            <a:endParaRPr lang="en-US" dirty="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93683"/>
          </a:xfrm>
        </p:spPr>
        <p:txBody>
          <a:bodyPr/>
          <a:lstStyle/>
          <a:p>
            <a:r>
              <a:rPr lang="en-US" sz="3600" dirty="0" smtClean="0">
                <a:latin typeface="Berlin Sans FB Demi" pitchFamily="34" charset="0"/>
              </a:rPr>
              <a:t>Problem Statement</a:t>
            </a:r>
            <a:endParaRPr lang="en-US" sz="3600" dirty="0">
              <a:latin typeface="Berlin Sans FB Demi" pitchFamily="34" charset="0"/>
            </a:endParaRPr>
          </a:p>
        </p:txBody>
      </p:sp>
      <p:sp>
        <p:nvSpPr>
          <p:cNvPr id="3" name="Text Placeholder 2"/>
          <p:cNvSpPr>
            <a:spLocks noGrp="1"/>
          </p:cNvSpPr>
          <p:nvPr>
            <p:ph type="body" idx="1"/>
          </p:nvPr>
        </p:nvSpPr>
        <p:spPr>
          <a:xfrm>
            <a:off x="0" y="721550"/>
            <a:ext cx="9144000" cy="4421949"/>
          </a:xfrm>
        </p:spPr>
        <p:txBody>
          <a:bodyPr/>
          <a:lstStyle/>
          <a:p>
            <a:pPr>
              <a:buClr>
                <a:schemeClr val="bg1"/>
              </a:buClr>
              <a:buFont typeface="Wingdings" pitchFamily="2" charset="2"/>
              <a:buChar char="Ø"/>
            </a:pPr>
            <a:r>
              <a:rPr lang="en-US" sz="1700" dirty="0" smtClean="0">
                <a:solidFill>
                  <a:schemeClr val="bg1"/>
                </a:solidFill>
                <a:latin typeface="Berlin Sans FB Demi" pitchFamily="34" charset="0"/>
              </a:rPr>
              <a:t>During the last few decades, with the rise of YouTube, </a:t>
            </a:r>
          </a:p>
          <a:p>
            <a:pPr>
              <a:buNone/>
            </a:pPr>
            <a:r>
              <a:rPr lang="en-US" sz="1700" dirty="0" smtClean="0">
                <a:solidFill>
                  <a:schemeClr val="bg1"/>
                </a:solidFill>
                <a:latin typeface="Berlin Sans FB Demi" pitchFamily="34" charset="0"/>
              </a:rPr>
              <a:t>Amazon, Netflix, and many other such web services, </a:t>
            </a:r>
          </a:p>
          <a:p>
            <a:pPr>
              <a:buNone/>
            </a:pPr>
            <a:r>
              <a:rPr lang="en-US" sz="1700" dirty="0" smtClean="0">
                <a:solidFill>
                  <a:schemeClr val="bg1"/>
                </a:solidFill>
                <a:latin typeface="Berlin Sans FB Demi" pitchFamily="34" charset="0"/>
              </a:rPr>
              <a:t>recommender systems have become much more </a:t>
            </a:r>
          </a:p>
          <a:p>
            <a:pPr>
              <a:buNone/>
            </a:pPr>
            <a:r>
              <a:rPr lang="en-US" sz="1700" dirty="0" smtClean="0">
                <a:solidFill>
                  <a:schemeClr val="bg1"/>
                </a:solidFill>
                <a:latin typeface="Berlin Sans FB Demi" pitchFamily="34" charset="0"/>
              </a:rPr>
              <a:t>important in our lives in terms of providing highly </a:t>
            </a:r>
          </a:p>
          <a:p>
            <a:pPr>
              <a:buNone/>
            </a:pPr>
            <a:r>
              <a:rPr lang="en-US" sz="1700" dirty="0" smtClean="0">
                <a:solidFill>
                  <a:schemeClr val="bg1"/>
                </a:solidFill>
                <a:latin typeface="Berlin Sans FB Demi" pitchFamily="34" charset="0"/>
              </a:rPr>
              <a:t>personalized and relevant content.</a:t>
            </a:r>
          </a:p>
          <a:p>
            <a:pPr>
              <a:buNone/>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sz="1700" dirty="0" smtClean="0">
                <a:solidFill>
                  <a:schemeClr val="bg1"/>
                </a:solidFill>
                <a:latin typeface="Berlin Sans FB Demi" pitchFamily="34" charset="0"/>
              </a:rPr>
              <a:t>Recommender systems are really critical in some </a:t>
            </a:r>
          </a:p>
          <a:p>
            <a:pPr>
              <a:buNone/>
            </a:pPr>
            <a:r>
              <a:rPr lang="en-US" sz="1700" dirty="0" smtClean="0">
                <a:solidFill>
                  <a:schemeClr val="bg1"/>
                </a:solidFill>
                <a:latin typeface="Berlin Sans FB Demi" pitchFamily="34" charset="0"/>
              </a:rPr>
              <a:t>industries as they can generate a huge amount </a:t>
            </a:r>
          </a:p>
          <a:p>
            <a:pPr>
              <a:buNone/>
            </a:pPr>
            <a:r>
              <a:rPr lang="en-US" sz="1700" dirty="0" smtClean="0">
                <a:solidFill>
                  <a:schemeClr val="bg1"/>
                </a:solidFill>
                <a:latin typeface="Berlin Sans FB Demi" pitchFamily="34" charset="0"/>
              </a:rPr>
              <a:t>of income when they are efficient or also be a </a:t>
            </a:r>
          </a:p>
          <a:p>
            <a:pPr>
              <a:buNone/>
            </a:pPr>
            <a:r>
              <a:rPr lang="en-US" sz="1700" dirty="0" smtClean="0">
                <a:solidFill>
                  <a:schemeClr val="bg1"/>
                </a:solidFill>
                <a:latin typeface="Berlin Sans FB Demi" pitchFamily="34" charset="0"/>
              </a:rPr>
              <a:t>way to stand out significantly from competitors.</a:t>
            </a:r>
          </a:p>
          <a:p>
            <a:pPr>
              <a:buNone/>
            </a:pPr>
            <a:endParaRPr lang="en-US" sz="1600" dirty="0" smtClean="0">
              <a:solidFill>
                <a:schemeClr val="bg1"/>
              </a:solidFill>
              <a:latin typeface="Berlin Sans FB Demi" pitchFamily="34" charset="0"/>
            </a:endParaRPr>
          </a:p>
          <a:p>
            <a:pPr>
              <a:buClr>
                <a:schemeClr val="bg1"/>
              </a:buClr>
              <a:buFont typeface="Wingdings" pitchFamily="2" charset="2"/>
              <a:buChar char="Ø"/>
            </a:pPr>
            <a:r>
              <a:rPr lang="en-US" sz="1700" b="1" dirty="0" smtClean="0">
                <a:solidFill>
                  <a:schemeClr val="bg1"/>
                </a:solidFill>
                <a:latin typeface="Berlin Sans FB Demi" pitchFamily="34" charset="0"/>
              </a:rPr>
              <a:t>The main objective is to create a recommendation </a:t>
            </a:r>
          </a:p>
          <a:p>
            <a:pPr>
              <a:buNone/>
            </a:pPr>
            <a:r>
              <a:rPr lang="en-US" sz="1700" b="1" dirty="0" smtClean="0">
                <a:solidFill>
                  <a:schemeClr val="bg1"/>
                </a:solidFill>
                <a:latin typeface="Berlin Sans FB Demi" pitchFamily="34" charset="0"/>
              </a:rPr>
              <a:t>system to recommend relevant books to users </a:t>
            </a:r>
          </a:p>
          <a:p>
            <a:pPr>
              <a:buNone/>
            </a:pPr>
            <a:r>
              <a:rPr lang="en-US" sz="1700" b="1" dirty="0" smtClean="0">
                <a:solidFill>
                  <a:schemeClr val="bg1"/>
                </a:solidFill>
                <a:latin typeface="Berlin Sans FB Demi" pitchFamily="34" charset="0"/>
              </a:rPr>
              <a:t>based on popularity and user interests. </a:t>
            </a:r>
            <a:endParaRPr lang="en-US" sz="1700" b="1" dirty="0">
              <a:solidFill>
                <a:schemeClr val="bg1"/>
              </a:solidFill>
              <a:latin typeface="Berlin Sans FB Demi" pitchFamily="34" charset="0"/>
            </a:endParaRPr>
          </a:p>
        </p:txBody>
      </p:sp>
      <p:pic>
        <p:nvPicPr>
          <p:cNvPr id="2050" name="Picture 2" descr="C:\Users\ys\OneDrive\Desktop\WhichBookNext 2020 web 1x.jpg"/>
          <p:cNvPicPr>
            <a:picLocks noChangeAspect="1" noChangeArrowheads="1"/>
          </p:cNvPicPr>
          <p:nvPr/>
        </p:nvPicPr>
        <p:blipFill>
          <a:blip r:embed="rId2"/>
          <a:srcRect/>
          <a:stretch>
            <a:fillRect/>
          </a:stretch>
        </p:blipFill>
        <p:spPr bwMode="auto">
          <a:xfrm>
            <a:off x="5738264" y="820410"/>
            <a:ext cx="3405735" cy="432309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ys\OneDrive\Desktop\1500x750-thank-you 2.jpg"/>
          <p:cNvPicPr>
            <a:picLocks noChangeAspect="1" noChangeArrowheads="1"/>
          </p:cNvPicPr>
          <p:nvPr/>
        </p:nvPicPr>
        <p:blipFill>
          <a:blip r:embed="rId2"/>
          <a:srcRect/>
          <a:stretch>
            <a:fillRect/>
          </a:stretch>
        </p:blipFill>
        <p:spPr bwMode="auto">
          <a:xfrm>
            <a:off x="1390716" y="899470"/>
            <a:ext cx="6158285" cy="3079143"/>
          </a:xfrm>
          <a:prstGeom prst="rect">
            <a:avLst/>
          </a:prstGeom>
          <a:solidFill>
            <a:srgbClr val="000000">
              <a:shade val="95000"/>
            </a:srgbClr>
          </a:solidFill>
          <a:ln w="444500" cap="sq">
            <a:solidFill>
              <a:srgbClr val="000000"/>
            </a:solidFill>
            <a:miter lim="800000"/>
          </a:ln>
          <a:effectLst>
            <a:glow rad="228600">
              <a:schemeClr val="accent6">
                <a:satMod val="175000"/>
                <a:alpha val="40000"/>
              </a:schemeClr>
            </a:glow>
            <a:outerShdw blurRad="254000" dist="190500" dir="2700000" sy="90000" algn="bl" rotWithShape="0">
              <a:srgbClr val="000000">
                <a:alpha val="40000"/>
              </a:srgbClr>
            </a:outerShdw>
            <a:reflection blurRad="6350" stA="50000" endA="295" endPos="92000" dist="101600" dir="5400000" sy="-100000" algn="bl" rotWithShape="0"/>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88276"/>
          </a:xfrm>
        </p:spPr>
        <p:txBody>
          <a:bodyPr/>
          <a:lstStyle/>
          <a:p>
            <a:r>
              <a:rPr lang="en-US" sz="3600" dirty="0" smtClean="0">
                <a:latin typeface="Berlin Sans FB Demi" pitchFamily="34" charset="0"/>
              </a:rPr>
              <a:t>Data Summary</a:t>
            </a:r>
            <a:endParaRPr lang="en-US" sz="3600" dirty="0">
              <a:latin typeface="Berlin Sans FB Demi" pitchFamily="34" charset="0"/>
            </a:endParaRPr>
          </a:p>
        </p:txBody>
      </p:sp>
      <p:sp>
        <p:nvSpPr>
          <p:cNvPr id="3" name="Text Placeholder 2"/>
          <p:cNvSpPr>
            <a:spLocks noGrp="1"/>
          </p:cNvSpPr>
          <p:nvPr>
            <p:ph type="body" idx="1"/>
          </p:nvPr>
        </p:nvSpPr>
        <p:spPr>
          <a:xfrm>
            <a:off x="0" y="658489"/>
            <a:ext cx="9144000" cy="4327356"/>
          </a:xfrm>
        </p:spPr>
        <p:txBody>
          <a:bodyPr/>
          <a:lstStyle/>
          <a:p>
            <a:pPr>
              <a:buClr>
                <a:schemeClr val="bg1"/>
              </a:buClr>
              <a:buNone/>
            </a:pPr>
            <a:r>
              <a:rPr lang="en-US" sz="2000" dirty="0" smtClean="0">
                <a:solidFill>
                  <a:schemeClr val="bg1"/>
                </a:solidFill>
                <a:latin typeface="Berlin Sans FB Demi" pitchFamily="34" charset="0"/>
              </a:rPr>
              <a:t>The dataset is comprised of three CSV files:</a:t>
            </a:r>
          </a:p>
          <a:p>
            <a:pPr>
              <a:buClr>
                <a:schemeClr val="bg1"/>
              </a:buClr>
              <a:buFont typeface="Wingdings" pitchFamily="2" charset="2"/>
              <a:buChar char="§"/>
            </a:pPr>
            <a:r>
              <a:rPr lang="en-US" sz="1700" dirty="0" smtClean="0">
                <a:solidFill>
                  <a:schemeClr val="bg1"/>
                </a:solidFill>
                <a:latin typeface="Berlin Sans FB Demi" pitchFamily="34" charset="0"/>
              </a:rPr>
              <a:t>Users: Contains the users. Note that user IDs (User-ID) have been </a:t>
            </a:r>
            <a:r>
              <a:rPr lang="en-US" sz="1700" dirty="0" err="1" smtClean="0">
                <a:solidFill>
                  <a:schemeClr val="bg1"/>
                </a:solidFill>
                <a:latin typeface="Berlin Sans FB Demi" pitchFamily="34" charset="0"/>
              </a:rPr>
              <a:t>anonymized</a:t>
            </a:r>
            <a:r>
              <a:rPr lang="en-US" sz="1700" dirty="0" smtClean="0">
                <a:solidFill>
                  <a:schemeClr val="bg1"/>
                </a:solidFill>
                <a:latin typeface="Berlin Sans FB Demi" pitchFamily="34" charset="0"/>
              </a:rPr>
              <a:t> and map to integers. Demographic data is provided (Location, Age) if available. Otherwise, these fields contain NULL-values.</a:t>
            </a:r>
          </a:p>
          <a:p>
            <a:pPr>
              <a:buClr>
                <a:schemeClr val="bg1"/>
              </a:buClr>
              <a:buNone/>
            </a:pPr>
            <a:endParaRPr lang="en-US" sz="1700" dirty="0" smtClean="0">
              <a:solidFill>
                <a:schemeClr val="bg1"/>
              </a:solidFill>
              <a:latin typeface="Berlin Sans FB Demi" pitchFamily="34" charset="0"/>
            </a:endParaRPr>
          </a:p>
          <a:p>
            <a:pPr>
              <a:buClr>
                <a:schemeClr val="bg1"/>
              </a:buClr>
              <a:buFont typeface="Wingdings" pitchFamily="2" charset="2"/>
              <a:buChar char="§"/>
            </a:pPr>
            <a:r>
              <a:rPr lang="en-US" sz="1700" dirty="0" smtClean="0">
                <a:solidFill>
                  <a:schemeClr val="bg1"/>
                </a:solidFill>
                <a:latin typeface="Berlin Sans FB Demi" pitchFamily="34" charset="0"/>
              </a:rPr>
              <a:t>Books: Books are identified by their respective ISBN. Invalid ISBNs have already been removed from the dataset. Moreover, some content-based information is given (Book-Title, Book-Author, Year-Of-Publication, Publisher), obtained from Amazon Web Services. Note that in case of several authors, only the first is provided. URLs linking to cover images</a:t>
            </a:r>
          </a:p>
          <a:p>
            <a:pPr>
              <a:buClr>
                <a:schemeClr val="bg1"/>
              </a:buClr>
              <a:buNone/>
            </a:pPr>
            <a:endParaRPr lang="en-US" sz="1700" dirty="0" smtClean="0">
              <a:latin typeface="Berlin Sans FB Demi" pitchFamily="34" charset="0"/>
            </a:endParaRPr>
          </a:p>
          <a:p>
            <a:pPr>
              <a:buClr>
                <a:schemeClr val="bg1"/>
              </a:buClr>
              <a:buFont typeface="Wingdings" pitchFamily="2" charset="2"/>
              <a:buChar char="§"/>
            </a:pPr>
            <a:r>
              <a:rPr lang="en-US" sz="1700" dirty="0" smtClean="0">
                <a:solidFill>
                  <a:schemeClr val="bg1"/>
                </a:solidFill>
                <a:latin typeface="Berlin Sans FB Demi" pitchFamily="34" charset="0"/>
              </a:rPr>
              <a:t>Ratings: Contains the book rating information. Ratings (Book-Rating) are either explicit, expressed on a scale from 1-10 (higher values denoting higher appreciation), or implicit, expressed by 0.</a:t>
            </a:r>
          </a:p>
          <a:p>
            <a:pPr>
              <a:buClr>
                <a:schemeClr val="bg1"/>
              </a:buClr>
              <a:buNone/>
            </a:pPr>
            <a:endParaRPr lang="en-US" dirty="0" smtClean="0">
              <a:solidFill>
                <a:schemeClr val="bg1"/>
              </a:solidFill>
              <a:latin typeface="Berlin Sans FB Dem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662152"/>
          </a:xfrm>
        </p:spPr>
        <p:txBody>
          <a:bodyPr/>
          <a:lstStyle/>
          <a:p>
            <a:r>
              <a:rPr lang="en-US" sz="3600" dirty="0" smtClean="0">
                <a:latin typeface="Berlin Sans FB Demi" pitchFamily="34" charset="0"/>
              </a:rPr>
              <a:t>Data Summary(Contd.)</a:t>
            </a:r>
            <a:r>
              <a:rPr lang="en-US" dirty="0" smtClean="0"/>
              <a:t/>
            </a:r>
            <a:br>
              <a:rPr lang="en-US" dirty="0" smtClean="0"/>
            </a:br>
            <a:endParaRPr lang="en-US" dirty="0"/>
          </a:p>
        </p:txBody>
      </p:sp>
      <p:sp>
        <p:nvSpPr>
          <p:cNvPr id="3" name="Text Placeholder 2"/>
          <p:cNvSpPr>
            <a:spLocks noGrp="1"/>
          </p:cNvSpPr>
          <p:nvPr>
            <p:ph type="body" idx="1"/>
          </p:nvPr>
        </p:nvSpPr>
        <p:spPr>
          <a:xfrm>
            <a:off x="0" y="595426"/>
            <a:ext cx="9144000" cy="4548074"/>
          </a:xfrm>
        </p:spPr>
        <p:txBody>
          <a:bodyPr/>
          <a:lstStyle/>
          <a:p>
            <a:pPr>
              <a:buNone/>
            </a:pPr>
            <a:r>
              <a:rPr lang="en-US" sz="1700" dirty="0" err="1" smtClean="0">
                <a:solidFill>
                  <a:schemeClr val="bg1"/>
                </a:solidFill>
                <a:latin typeface="Berlin Sans FB Demi" pitchFamily="34" charset="0"/>
              </a:rPr>
              <a:t>Users_dataset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User-ID (unique for each user) </a:t>
            </a:r>
          </a:p>
          <a:p>
            <a:pPr>
              <a:buNone/>
            </a:pPr>
            <a:r>
              <a:rPr lang="en-US" sz="1700" dirty="0" smtClean="0">
                <a:solidFill>
                  <a:schemeClr val="bg1"/>
                </a:solidFill>
                <a:latin typeface="Berlin Sans FB Demi" pitchFamily="34" charset="0"/>
              </a:rPr>
              <a:t>● Location (contains city, state and country separated by commas) </a:t>
            </a:r>
          </a:p>
          <a:p>
            <a:pPr>
              <a:buNone/>
            </a:pPr>
            <a:r>
              <a:rPr lang="en-US" sz="1700" dirty="0" smtClean="0">
                <a:solidFill>
                  <a:schemeClr val="bg1"/>
                </a:solidFill>
                <a:latin typeface="Berlin Sans FB Demi" pitchFamily="34" charset="0"/>
              </a:rPr>
              <a:t>● Age </a:t>
            </a:r>
          </a:p>
          <a:p>
            <a:pPr>
              <a:buNone/>
            </a:pPr>
            <a:r>
              <a:rPr lang="en-US" sz="1600" dirty="0" smtClean="0">
                <a:solidFill>
                  <a:schemeClr val="bg1"/>
                </a:solidFill>
              </a:rPr>
              <a:t>● </a:t>
            </a:r>
            <a:r>
              <a:rPr lang="en-US" sz="1700" dirty="0" smtClean="0">
                <a:solidFill>
                  <a:schemeClr val="bg1"/>
                </a:solidFill>
                <a:latin typeface="Berlin Sans FB Demi" pitchFamily="34" charset="0"/>
              </a:rPr>
              <a:t>Shape of Dataset - (278858, 3)</a:t>
            </a:r>
          </a:p>
          <a:p>
            <a:pPr>
              <a:buNone/>
            </a:pPr>
            <a:r>
              <a:rPr lang="en-US" sz="1700" dirty="0" err="1" smtClean="0">
                <a:solidFill>
                  <a:schemeClr val="bg1"/>
                </a:solidFill>
                <a:latin typeface="Berlin Sans FB Demi" pitchFamily="34" charset="0"/>
              </a:rPr>
              <a:t>Books_dataset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ISBN (unique for each book)                      ● Image-URL-S </a:t>
            </a:r>
          </a:p>
          <a:p>
            <a:pPr>
              <a:buNone/>
            </a:pPr>
            <a:r>
              <a:rPr lang="en-US" sz="1700" dirty="0" smtClean="0">
                <a:solidFill>
                  <a:schemeClr val="bg1"/>
                </a:solidFill>
                <a:latin typeface="Berlin Sans FB Demi" pitchFamily="34" charset="0"/>
              </a:rPr>
              <a:t>● Book-Title                                                      ● Image-URL-M </a:t>
            </a:r>
          </a:p>
          <a:p>
            <a:pPr>
              <a:buNone/>
            </a:pPr>
            <a:r>
              <a:rPr lang="en-US" sz="1700" dirty="0" smtClean="0">
                <a:solidFill>
                  <a:schemeClr val="bg1"/>
                </a:solidFill>
                <a:latin typeface="Berlin Sans FB Demi" pitchFamily="34" charset="0"/>
              </a:rPr>
              <a:t>● Book-Author                                                 ● Image-URL-L </a:t>
            </a:r>
          </a:p>
          <a:p>
            <a:pPr>
              <a:buNone/>
            </a:pPr>
            <a:r>
              <a:rPr lang="en-US" sz="1700" dirty="0" smtClean="0">
                <a:solidFill>
                  <a:schemeClr val="bg1"/>
                </a:solidFill>
                <a:latin typeface="Berlin Sans FB Demi" pitchFamily="34" charset="0"/>
              </a:rPr>
              <a:t>● Year-Of-Publication                                    ● Shape of Dataset - (271360, 8)</a:t>
            </a:r>
          </a:p>
          <a:p>
            <a:pPr>
              <a:buNone/>
            </a:pPr>
            <a:r>
              <a:rPr lang="en-US" sz="1700" dirty="0" smtClean="0">
                <a:solidFill>
                  <a:schemeClr val="bg1"/>
                </a:solidFill>
                <a:latin typeface="Berlin Sans FB Demi" pitchFamily="34" charset="0"/>
              </a:rPr>
              <a:t>● Publisher</a:t>
            </a:r>
          </a:p>
          <a:p>
            <a:pPr>
              <a:buNone/>
            </a:pPr>
            <a:r>
              <a:rPr lang="en-US" sz="1700" dirty="0" err="1" smtClean="0">
                <a:solidFill>
                  <a:schemeClr val="bg1"/>
                </a:solidFill>
                <a:latin typeface="Berlin Sans FB Demi" pitchFamily="34" charset="0"/>
              </a:rPr>
              <a:t>Ratings_dataset</a:t>
            </a:r>
            <a:r>
              <a:rPr lang="en-US" sz="1700" dirty="0" smtClean="0">
                <a:solidFill>
                  <a:schemeClr val="bg1"/>
                </a:solidFill>
                <a:latin typeface="Berlin Sans FB Demi" pitchFamily="34" charset="0"/>
              </a:rPr>
              <a:t>:</a:t>
            </a:r>
          </a:p>
          <a:p>
            <a:pPr>
              <a:buNone/>
            </a:pPr>
            <a:r>
              <a:rPr lang="en-US" sz="1700" dirty="0" smtClean="0">
                <a:solidFill>
                  <a:schemeClr val="bg1"/>
                </a:solidFill>
                <a:latin typeface="Berlin Sans FB Demi" pitchFamily="34" charset="0"/>
              </a:rPr>
              <a:t>● User-ID                                                          ● ISBN                                              </a:t>
            </a:r>
          </a:p>
          <a:p>
            <a:pPr>
              <a:buNone/>
            </a:pPr>
            <a:r>
              <a:rPr lang="en-US" sz="1700" dirty="0" smtClean="0">
                <a:solidFill>
                  <a:schemeClr val="bg1"/>
                </a:solidFill>
                <a:latin typeface="Berlin Sans FB Demi" pitchFamily="34" charset="0"/>
              </a:rPr>
              <a:t>● Book-Rating                                                ● Shape of Dataset - (1149780, 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746234"/>
          </a:xfrm>
        </p:spPr>
        <p:txBody>
          <a:bodyPr/>
          <a:lstStyle/>
          <a:p>
            <a:r>
              <a:rPr lang="en-US" sz="3600" dirty="0" smtClean="0">
                <a:latin typeface="Berlin Sans FB Demi" pitchFamily="34" charset="0"/>
              </a:rPr>
              <a:t>Data Pre-processing</a:t>
            </a:r>
            <a:endParaRPr lang="en-US" sz="3600" dirty="0">
              <a:latin typeface="Berlin Sans FB Demi" pitchFamily="34" charset="0"/>
            </a:endParaRPr>
          </a:p>
        </p:txBody>
      </p:sp>
      <p:sp>
        <p:nvSpPr>
          <p:cNvPr id="3" name="Text Placeholder 2"/>
          <p:cNvSpPr>
            <a:spLocks noGrp="1"/>
          </p:cNvSpPr>
          <p:nvPr>
            <p:ph type="body" idx="1"/>
          </p:nvPr>
        </p:nvSpPr>
        <p:spPr>
          <a:xfrm>
            <a:off x="0" y="742570"/>
            <a:ext cx="9144000" cy="4400929"/>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Books Data pre-processing:</a:t>
            </a:r>
          </a:p>
          <a:p>
            <a:pPr>
              <a:buClr>
                <a:schemeClr val="bg1"/>
              </a:buClr>
              <a:buNone/>
            </a:pPr>
            <a:r>
              <a:rPr lang="en-US" dirty="0" smtClean="0">
                <a:solidFill>
                  <a:schemeClr val="bg1"/>
                </a:solidFill>
                <a:latin typeface="Berlin Sans FB Demi" pitchFamily="34" charset="0"/>
              </a:rPr>
              <a:t>      1. In books data pre-processing we handled missing values and duplicated values.</a:t>
            </a:r>
          </a:p>
          <a:p>
            <a:pPr>
              <a:buClr>
                <a:schemeClr val="bg1"/>
              </a:buClr>
              <a:buNone/>
            </a:pPr>
            <a:r>
              <a:rPr lang="en-US" dirty="0" smtClean="0">
                <a:solidFill>
                  <a:schemeClr val="bg1"/>
                </a:solidFill>
                <a:latin typeface="Berlin Sans FB Demi" pitchFamily="34" charset="0"/>
              </a:rPr>
              <a:t>      2. Handled outliers in Year-of-Publication column.</a:t>
            </a:r>
          </a:p>
          <a:p>
            <a:pPr>
              <a:buClr>
                <a:schemeClr val="bg1"/>
              </a:buClr>
              <a:buNone/>
            </a:pPr>
            <a:r>
              <a:rPr lang="en-US" dirty="0" smtClean="0">
                <a:solidFill>
                  <a:schemeClr val="bg1"/>
                </a:solidFill>
                <a:latin typeface="Berlin Sans FB Demi" pitchFamily="34" charset="0"/>
              </a:rPr>
              <a:t>      3. Corrected values in Book-Author, Book-Title and Publisher Column.</a:t>
            </a:r>
          </a:p>
          <a:p>
            <a:pPr>
              <a:buClr>
                <a:schemeClr val="bg1"/>
              </a:buClr>
              <a:buNone/>
            </a:pPr>
            <a:r>
              <a:rPr lang="en-US" dirty="0" smtClean="0">
                <a:solidFill>
                  <a:schemeClr val="bg1"/>
                </a:solidFill>
                <a:latin typeface="Berlin Sans FB Demi" pitchFamily="34" charset="0"/>
              </a:rPr>
              <a:t>      4. Dropped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-s,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-m and image-</a:t>
            </a:r>
            <a:r>
              <a:rPr lang="en-US" dirty="0" err="1" smtClean="0">
                <a:solidFill>
                  <a:schemeClr val="bg1"/>
                </a:solidFill>
                <a:latin typeface="Berlin Sans FB Demi" pitchFamily="34" charset="0"/>
              </a:rPr>
              <a:t>url</a:t>
            </a:r>
            <a:r>
              <a:rPr lang="en-US" dirty="0" smtClean="0">
                <a:solidFill>
                  <a:schemeClr val="bg1"/>
                </a:solidFill>
                <a:latin typeface="Berlin Sans FB Demi" pitchFamily="34" charset="0"/>
              </a:rPr>
              <a:t>-l columns as they were not of</a:t>
            </a:r>
          </a:p>
          <a:p>
            <a:pPr>
              <a:buClr>
                <a:schemeClr val="bg1"/>
              </a:buClr>
              <a:buNone/>
            </a:pPr>
            <a:r>
              <a:rPr lang="en-US" dirty="0" smtClean="0">
                <a:solidFill>
                  <a:schemeClr val="bg1"/>
                </a:solidFill>
                <a:latin typeface="Berlin Sans FB Demi" pitchFamily="34" charset="0"/>
              </a:rPr>
              <a:t>          much importance.</a:t>
            </a:r>
          </a:p>
          <a:p>
            <a:pPr>
              <a:buClr>
                <a:schemeClr val="bg1"/>
              </a:buClr>
              <a:buNone/>
            </a:pPr>
            <a:endParaRPr lang="en-US" dirty="0" smtClean="0">
              <a:solidFill>
                <a:schemeClr val="bg1"/>
              </a:solidFill>
              <a:latin typeface="Berlin Sans FB Demi" pitchFamily="34" charset="0"/>
            </a:endParaRPr>
          </a:p>
          <a:p>
            <a:pPr>
              <a:buClr>
                <a:schemeClr val="bg1"/>
              </a:buClr>
              <a:buFont typeface="Wingdings" pitchFamily="2" charset="2"/>
              <a:buChar char="Ø"/>
            </a:pPr>
            <a:r>
              <a:rPr lang="en-US" dirty="0" smtClean="0">
                <a:solidFill>
                  <a:schemeClr val="bg1"/>
                </a:solidFill>
                <a:latin typeface="Berlin Sans FB Demi" pitchFamily="34" charset="0"/>
              </a:rPr>
              <a:t>User Data pre-processing:</a:t>
            </a:r>
          </a:p>
          <a:p>
            <a:pPr>
              <a:buClr>
                <a:schemeClr val="bg1"/>
              </a:buClr>
              <a:buNone/>
            </a:pPr>
            <a:r>
              <a:rPr lang="en-US" dirty="0" smtClean="0">
                <a:solidFill>
                  <a:schemeClr val="bg1"/>
                </a:solidFill>
                <a:latin typeface="Berlin Sans FB Demi" pitchFamily="34" charset="0"/>
              </a:rPr>
              <a:t>      1. In user data pre-processing, we took the age group of 6 to 90.</a:t>
            </a:r>
          </a:p>
          <a:p>
            <a:pPr>
              <a:buClr>
                <a:schemeClr val="bg1"/>
              </a:buClr>
              <a:buNone/>
            </a:pPr>
            <a:r>
              <a:rPr lang="en-US" dirty="0" smtClean="0">
                <a:solidFill>
                  <a:schemeClr val="bg1"/>
                </a:solidFill>
                <a:latin typeface="Berlin Sans FB Demi" pitchFamily="34" charset="0"/>
              </a:rPr>
              <a:t>      2. Extracted city, state and country features from Location column.</a:t>
            </a:r>
          </a:p>
          <a:p>
            <a:pPr>
              <a:buClr>
                <a:schemeClr val="bg1"/>
              </a:buClr>
              <a:buNone/>
            </a:pPr>
            <a:r>
              <a:rPr lang="en-US" dirty="0" smtClean="0">
                <a:solidFill>
                  <a:schemeClr val="bg1"/>
                </a:solidFill>
                <a:latin typeface="Berlin Sans FB Demi" pitchFamily="34" charset="0"/>
              </a:rPr>
              <a:t>      3. Handled outliers, missing values and duplicated values in age columns.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661481"/>
          </a:xfrm>
        </p:spPr>
        <p:txBody>
          <a:bodyPr/>
          <a:lstStyle/>
          <a:p>
            <a:r>
              <a:rPr lang="en-US" sz="3600" dirty="0" smtClean="0">
                <a:latin typeface="Berlin Sans FB Demi" pitchFamily="34" charset="0"/>
              </a:rPr>
              <a:t>Data Pre-processing(Contd.)</a:t>
            </a:r>
            <a:endParaRPr lang="en-US" sz="3600" dirty="0"/>
          </a:p>
        </p:txBody>
      </p:sp>
      <p:sp>
        <p:nvSpPr>
          <p:cNvPr id="3" name="Text Placeholder 2"/>
          <p:cNvSpPr>
            <a:spLocks noGrp="1"/>
          </p:cNvSpPr>
          <p:nvPr>
            <p:ph type="body" idx="1"/>
          </p:nvPr>
        </p:nvSpPr>
        <p:spPr>
          <a:xfrm>
            <a:off x="0" y="636908"/>
            <a:ext cx="9144000" cy="4506591"/>
          </a:xfrm>
        </p:spPr>
        <p:txBody>
          <a:bodyPr/>
          <a:lstStyle/>
          <a:p>
            <a:pPr>
              <a:buClr>
                <a:schemeClr val="bg1"/>
              </a:buClr>
              <a:buFont typeface="Wingdings" pitchFamily="2" charset="2"/>
              <a:buChar char="Ø"/>
            </a:pPr>
            <a:r>
              <a:rPr lang="en-US" dirty="0" smtClean="0">
                <a:solidFill>
                  <a:schemeClr val="bg1"/>
                </a:solidFill>
                <a:latin typeface="Berlin Sans FB Demi" pitchFamily="34" charset="0"/>
              </a:rPr>
              <a:t>Rating Data pre-processing:</a:t>
            </a:r>
          </a:p>
          <a:p>
            <a:pPr>
              <a:buClr>
                <a:schemeClr val="bg1"/>
              </a:buClr>
              <a:buNone/>
            </a:pPr>
            <a:r>
              <a:rPr lang="en-US" dirty="0" smtClean="0">
                <a:solidFill>
                  <a:schemeClr val="bg1"/>
                </a:solidFill>
                <a:latin typeface="Berlin Sans FB Demi" pitchFamily="34" charset="0"/>
              </a:rPr>
              <a:t>     1. In rating data pre-processing, we separated book rating into rating implicit and rating explicit.</a:t>
            </a:r>
          </a:p>
          <a:p>
            <a:pPr>
              <a:buClr>
                <a:schemeClr val="bg1"/>
              </a:buClr>
              <a:buNone/>
            </a:pPr>
            <a:r>
              <a:rPr lang="en-US" dirty="0" smtClean="0">
                <a:solidFill>
                  <a:schemeClr val="bg1"/>
                </a:solidFill>
                <a:latin typeface="Berlin Sans FB Demi" pitchFamily="34" charset="0"/>
              </a:rPr>
              <a:t>     2. Handled outliers, missing values and duplicate values in book rating.</a:t>
            </a:r>
            <a:endParaRPr lang="en-US" dirty="0">
              <a:solidFill>
                <a:schemeClr val="bg1"/>
              </a:solidFill>
              <a:latin typeface="Berlin Sans FB Demi" pitchFamily="34" charset="0"/>
            </a:endParaRPr>
          </a:p>
        </p:txBody>
      </p:sp>
      <p:sp>
        <p:nvSpPr>
          <p:cNvPr id="3076" name="AutoShape 4" descr="Data Preprocessing in Data Mining -A Hands On Guide - Analytics Vidhy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7" name="Picture 5" descr="C:\Users\ys\OneDrive\Desktop\1_cWQgfyOmr6aG4uVBBodgZA.jpeg"/>
          <p:cNvPicPr>
            <a:picLocks noChangeAspect="1" noChangeArrowheads="1"/>
          </p:cNvPicPr>
          <p:nvPr/>
        </p:nvPicPr>
        <p:blipFill>
          <a:blip r:embed="rId2"/>
          <a:srcRect/>
          <a:stretch>
            <a:fillRect/>
          </a:stretch>
        </p:blipFill>
        <p:spPr bwMode="auto">
          <a:xfrm>
            <a:off x="953311" y="2159541"/>
            <a:ext cx="7373566" cy="2708691"/>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6382"/>
            <a:ext cx="5019472" cy="3813243"/>
          </a:xfrm>
        </p:spPr>
        <p:txBody>
          <a:bodyPr/>
          <a:lstStyle/>
          <a:p>
            <a:pPr algn="l"/>
            <a:r>
              <a:rPr lang="en-US" sz="5400" dirty="0" smtClean="0">
                <a:solidFill>
                  <a:schemeClr val="bg1"/>
                </a:solidFill>
                <a:latin typeface="Berlin Sans FB Demi" pitchFamily="34" charset="0"/>
              </a:rPr>
              <a:t>Exploratory</a:t>
            </a:r>
            <a:br>
              <a:rPr lang="en-US" sz="5400" dirty="0" smtClean="0">
                <a:solidFill>
                  <a:schemeClr val="bg1"/>
                </a:solidFill>
                <a:latin typeface="Berlin Sans FB Demi" pitchFamily="34" charset="0"/>
              </a:rPr>
            </a:br>
            <a:r>
              <a:rPr lang="en-US" sz="5400" dirty="0" smtClean="0">
                <a:solidFill>
                  <a:schemeClr val="bg1"/>
                </a:solidFill>
                <a:latin typeface="Berlin Sans FB Demi" pitchFamily="34" charset="0"/>
              </a:rPr>
              <a:t> Data </a:t>
            </a:r>
            <a:br>
              <a:rPr lang="en-US" sz="5400" dirty="0" smtClean="0">
                <a:solidFill>
                  <a:schemeClr val="bg1"/>
                </a:solidFill>
                <a:latin typeface="Berlin Sans FB Demi" pitchFamily="34" charset="0"/>
              </a:rPr>
            </a:br>
            <a:r>
              <a:rPr lang="en-US" sz="5400" dirty="0" smtClean="0">
                <a:solidFill>
                  <a:schemeClr val="bg1"/>
                </a:solidFill>
                <a:latin typeface="Berlin Sans FB Demi" pitchFamily="34" charset="0"/>
              </a:rPr>
              <a:t>Analysis</a:t>
            </a:r>
            <a:endParaRPr lang="en-US" sz="5400" dirty="0">
              <a:solidFill>
                <a:schemeClr val="bg1"/>
              </a:solidFill>
              <a:latin typeface="Berlin Sans FB Demi" pitchFamily="34" charset="0"/>
            </a:endParaRPr>
          </a:p>
        </p:txBody>
      </p:sp>
      <p:pic>
        <p:nvPicPr>
          <p:cNvPr id="19459" name="Picture 3" descr="C:\Users\ys\OneDrive\Desktop\6464b3_d139c550b6db487aa7bc765d5c6179e0_mv2.jpg"/>
          <p:cNvPicPr>
            <a:picLocks noChangeAspect="1" noChangeArrowheads="1"/>
          </p:cNvPicPr>
          <p:nvPr/>
        </p:nvPicPr>
        <p:blipFill>
          <a:blip r:embed="rId2"/>
          <a:srcRect/>
          <a:stretch>
            <a:fillRect/>
          </a:stretch>
        </p:blipFill>
        <p:spPr bwMode="auto">
          <a:xfrm>
            <a:off x="4114799" y="593927"/>
            <a:ext cx="4766553" cy="4289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520600" cy="778213"/>
          </a:xfrm>
        </p:spPr>
        <p:txBody>
          <a:bodyPr/>
          <a:lstStyle/>
          <a:p>
            <a:r>
              <a:rPr lang="en-US" sz="3200" dirty="0" smtClean="0">
                <a:latin typeface="Berlin Sans FB Demi" pitchFamily="34" charset="0"/>
              </a:rPr>
              <a:t>Analysis on: </a:t>
            </a:r>
            <a:r>
              <a:rPr lang="en-US" sz="3200" dirty="0" smtClean="0">
                <a:solidFill>
                  <a:schemeClr val="bg1"/>
                </a:solidFill>
                <a:latin typeface="Berlin Sans FB Demi" pitchFamily="34" charset="0"/>
              </a:rPr>
              <a:t>Book Rating Counts</a:t>
            </a:r>
            <a:endParaRPr lang="en-US" sz="3200" dirty="0">
              <a:solidFill>
                <a:schemeClr val="bg1"/>
              </a:solidFill>
              <a:latin typeface="Berlin Sans FB Demi" pitchFamily="34" charset="0"/>
            </a:endParaRPr>
          </a:p>
        </p:txBody>
      </p:sp>
      <p:sp>
        <p:nvSpPr>
          <p:cNvPr id="3" name="Text Placeholder 2"/>
          <p:cNvSpPr>
            <a:spLocks noGrp="1"/>
          </p:cNvSpPr>
          <p:nvPr>
            <p:ph type="body" idx="1"/>
          </p:nvPr>
        </p:nvSpPr>
        <p:spPr>
          <a:xfrm>
            <a:off x="0" y="685546"/>
            <a:ext cx="9144000" cy="4457953"/>
          </a:xfrm>
        </p:spPr>
        <p:txBody>
          <a:bodyPr/>
          <a:lstStyle/>
          <a:p>
            <a:endParaRPr lang="en-US" dirty="0"/>
          </a:p>
        </p:txBody>
      </p:sp>
      <p:pic>
        <p:nvPicPr>
          <p:cNvPr id="20482" name="Picture 2" descr="C:\Users\ys\OneDrive\Desktop\Capture.PNG"/>
          <p:cNvPicPr>
            <a:picLocks noChangeAspect="1" noChangeArrowheads="1"/>
          </p:cNvPicPr>
          <p:nvPr/>
        </p:nvPicPr>
        <p:blipFill>
          <a:blip r:embed="rId2"/>
          <a:srcRect/>
          <a:stretch>
            <a:fillRect/>
          </a:stretch>
        </p:blipFill>
        <p:spPr bwMode="auto">
          <a:xfrm>
            <a:off x="175098" y="904098"/>
            <a:ext cx="4464996" cy="3981652"/>
          </a:xfrm>
          <a:prstGeom prst="rect">
            <a:avLst/>
          </a:prstGeom>
          <a:noFill/>
        </p:spPr>
      </p:pic>
      <p:sp>
        <p:nvSpPr>
          <p:cNvPr id="5" name="Rounded Rectangle 4"/>
          <p:cNvSpPr/>
          <p:nvPr/>
        </p:nvSpPr>
        <p:spPr>
          <a:xfrm>
            <a:off x="5087566" y="982494"/>
            <a:ext cx="3832698" cy="3949429"/>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buClr>
                <a:schemeClr val="accent2"/>
              </a:buClr>
              <a:buFont typeface="Wingdings" pitchFamily="2" charset="2"/>
              <a:buChar char="ü"/>
            </a:pPr>
            <a:r>
              <a:rPr lang="en-US" sz="1600" dirty="0" smtClean="0">
                <a:latin typeface="Berlin Sans FB Demi" pitchFamily="34" charset="0"/>
              </a:rPr>
              <a:t>Here we can see that the rating 0</a:t>
            </a:r>
          </a:p>
          <a:p>
            <a:pPr>
              <a:buClr>
                <a:schemeClr val="accent2"/>
              </a:buClr>
            </a:pPr>
            <a:r>
              <a:rPr lang="en-US" sz="1600" dirty="0" err="1" smtClean="0">
                <a:latin typeface="Berlin Sans FB Demi" pitchFamily="34" charset="0"/>
              </a:rPr>
              <a:t>Eithershows</a:t>
            </a:r>
            <a:r>
              <a:rPr lang="en-US" sz="1600" dirty="0" smtClean="0">
                <a:latin typeface="Berlin Sans FB Demi" pitchFamily="34" charset="0"/>
              </a:rPr>
              <a:t> the users did not read or rated the books.</a:t>
            </a:r>
          </a:p>
          <a:p>
            <a:pPr>
              <a:buClr>
                <a:schemeClr val="bg1"/>
              </a:buClr>
            </a:pPr>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It shows that the most of the </a:t>
            </a:r>
          </a:p>
          <a:p>
            <a:r>
              <a:rPr lang="en-US" sz="1600" dirty="0" smtClean="0">
                <a:latin typeface="Berlin Sans FB Demi" pitchFamily="34" charset="0"/>
              </a:rPr>
              <a:t>people either didn't rate or read the books.</a:t>
            </a:r>
          </a:p>
          <a:p>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However 8 has been rated second </a:t>
            </a:r>
          </a:p>
          <a:p>
            <a:r>
              <a:rPr lang="en-US" sz="1600" dirty="0" smtClean="0">
                <a:latin typeface="Berlin Sans FB Demi" pitchFamily="34" charset="0"/>
              </a:rPr>
              <a:t>   highest after 0.</a:t>
            </a:r>
          </a:p>
          <a:p>
            <a:endParaRPr lang="en-US" sz="1600" dirty="0" smtClean="0">
              <a:latin typeface="Berlin Sans FB Demi" pitchFamily="34" charset="0"/>
            </a:endParaRPr>
          </a:p>
          <a:p>
            <a:pPr>
              <a:buFont typeface="Wingdings" pitchFamily="2" charset="2"/>
              <a:buChar char="ü"/>
            </a:pPr>
            <a:r>
              <a:rPr lang="en-US" sz="1600" dirty="0" smtClean="0">
                <a:latin typeface="Berlin Sans FB Demi" pitchFamily="34" charset="0"/>
              </a:rPr>
              <a:t>So it would be rather better if we drop this 0 rating and do the </a:t>
            </a:r>
          </a:p>
          <a:p>
            <a:r>
              <a:rPr lang="en-US" sz="1600" dirty="0" smtClean="0">
                <a:latin typeface="Berlin Sans FB Demi" pitchFamily="34" charset="0"/>
              </a:rPr>
              <a:t>further analysis on the columns.</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1878</TotalTime>
  <Words>1434</Words>
  <Application>Microsoft Office PowerPoint</Application>
  <PresentationFormat>On-screen Show (16:9)</PresentationFormat>
  <Paragraphs>163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Berlin Sans FB Demi</vt:lpstr>
      <vt:lpstr>Montserrat</vt:lpstr>
      <vt:lpstr>Wingdings</vt:lpstr>
      <vt:lpstr>Simple Light</vt:lpstr>
      <vt:lpstr>Slide 1</vt:lpstr>
      <vt:lpstr>Presentation Outline:</vt:lpstr>
      <vt:lpstr>Problem Statement</vt:lpstr>
      <vt:lpstr>Data Summary</vt:lpstr>
      <vt:lpstr>Data Summary(Contd.) </vt:lpstr>
      <vt:lpstr>Data Pre-processing</vt:lpstr>
      <vt:lpstr>Data Pre-processing(Contd.)</vt:lpstr>
      <vt:lpstr>Exploratory  Data  Analysis</vt:lpstr>
      <vt:lpstr>Analysis on: Book Rating Counts</vt:lpstr>
      <vt:lpstr>Analysis on: Book Rating Counts (Contd.)  </vt:lpstr>
      <vt:lpstr>Analysis on: Highest Number of Readers w.r.t Age</vt:lpstr>
      <vt:lpstr>Analysis on: Country Representation in the dataset</vt:lpstr>
      <vt:lpstr>Analysis on: Top Authors</vt:lpstr>
      <vt:lpstr>Analysis on: Top Publishers</vt:lpstr>
      <vt:lpstr>Slide 15</vt:lpstr>
      <vt:lpstr>Slide 16</vt:lpstr>
      <vt:lpstr>Slide 17</vt:lpstr>
      <vt:lpstr>Different Recommendation Systems Used:</vt:lpstr>
      <vt:lpstr>Popularity Based Recommender System:</vt:lpstr>
      <vt:lpstr>Collaborative Filtering (Memory Based Approach)</vt:lpstr>
      <vt:lpstr>Collaborative Filtering (Memory Based Approach) - SVD Model Results </vt:lpstr>
      <vt:lpstr>Collaborative Filtering (Memory Based Approach) - SVD Model Results</vt:lpstr>
      <vt:lpstr>Collaborative Filtering (Memory Based Approach) - SVD Model Results</vt:lpstr>
      <vt:lpstr>Collaborative Filtering (Model Based Approach)</vt:lpstr>
      <vt:lpstr>Collaborative Filtering-(Item-Item based)</vt:lpstr>
      <vt:lpstr>Collaborative Filtering-(User-Item based)</vt:lpstr>
      <vt:lpstr>Conclusion</vt:lpstr>
      <vt:lpstr>Conclusion (Contd.)</vt:lpstr>
      <vt:lpstr>Challenges</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Windows User</cp:lastModifiedBy>
  <cp:revision>82</cp:revision>
  <dcterms:modified xsi:type="dcterms:W3CDTF">2022-06-14T12:34:32Z</dcterms:modified>
</cp:coreProperties>
</file>